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5" r:id="rId21"/>
    <p:sldId id="277" r:id="rId22"/>
    <p:sldId id="278" r:id="rId23"/>
    <p:sldId id="279" r:id="rId24"/>
    <p:sldId id="280" r:id="rId25"/>
    <p:sldId id="281" r:id="rId26"/>
    <p:sldId id="288" r:id="rId27"/>
    <p:sldId id="289" r:id="rId28"/>
    <p:sldId id="290" r:id="rId29"/>
    <p:sldId id="291" r:id="rId30"/>
    <p:sldId id="284" r:id="rId31"/>
    <p:sldId id="285" r:id="rId32"/>
    <p:sldId id="292" r:id="rId33"/>
    <p:sldId id="293" r:id="rId34"/>
    <p:sldId id="282" r:id="rId35"/>
    <p:sldId id="294" r:id="rId36"/>
    <p:sldId id="295" r:id="rId37"/>
    <p:sldId id="296" r:id="rId38"/>
    <p:sldId id="297" r:id="rId39"/>
    <p:sldId id="298"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flowmagazine.gr/first_aid_for_animal_bites_and_sting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16451" y="114415"/>
            <a:ext cx="7766936" cy="1646302"/>
          </a:xfrm>
        </p:spPr>
        <p:txBody>
          <a:bodyPr/>
          <a:lstStyle/>
          <a:p>
            <a:pPr algn="ctr"/>
            <a:r>
              <a:rPr lang="en-US" dirty="0" smtClean="0"/>
              <a:t>PROJECT</a:t>
            </a:r>
            <a:endParaRPr lang="el-GR" dirty="0"/>
          </a:p>
        </p:txBody>
      </p:sp>
      <p:sp>
        <p:nvSpPr>
          <p:cNvPr id="3" name="Υπότιτλος 2"/>
          <p:cNvSpPr>
            <a:spLocks noGrp="1"/>
          </p:cNvSpPr>
          <p:nvPr>
            <p:ph type="subTitle" idx="1"/>
          </p:nvPr>
        </p:nvSpPr>
        <p:spPr>
          <a:xfrm>
            <a:off x="766120" y="2627872"/>
            <a:ext cx="8606738" cy="2692856"/>
          </a:xfrm>
        </p:spPr>
        <p:txBody>
          <a:bodyPr>
            <a:normAutofit/>
          </a:bodyPr>
          <a:lstStyle/>
          <a:p>
            <a:pPr algn="ctr"/>
            <a:r>
              <a:rPr lang="el-GR" dirty="0" smtClean="0"/>
              <a:t>ΟΜΑΔΙΚΗ ΠΑΡΟΥΣΙΑΣΗ ΣΤΟ ΜΑΘΗΜΑ:</a:t>
            </a:r>
            <a:r>
              <a:rPr lang="en-US" dirty="0" smtClean="0"/>
              <a:t>PROJECT 2017-2018</a:t>
            </a:r>
          </a:p>
          <a:p>
            <a:pPr algn="ctr"/>
            <a:r>
              <a:rPr lang="el-GR" dirty="0" smtClean="0"/>
              <a:t>ΥΠΕΥΘΥΝΟΣ ΚΑΘΗΓΗΤΗΣ: ΚΟΣ ΓΚΟΥΝΤΑΣ</a:t>
            </a:r>
          </a:p>
          <a:p>
            <a:pPr algn="ctr"/>
            <a:r>
              <a:rPr lang="el-GR" dirty="0" err="1" smtClean="0"/>
              <a:t>Δαφερέρα</a:t>
            </a:r>
            <a:r>
              <a:rPr lang="el-GR" dirty="0" smtClean="0"/>
              <a:t> Μαρία , Κατσαμπάνη Ανδριάννα, </a:t>
            </a:r>
            <a:r>
              <a:rPr lang="el-GR" dirty="0" err="1" smtClean="0"/>
              <a:t>Δεφίγγος</a:t>
            </a:r>
            <a:r>
              <a:rPr lang="el-GR" dirty="0" smtClean="0"/>
              <a:t> </a:t>
            </a:r>
            <a:r>
              <a:rPr lang="el-GR" dirty="0"/>
              <a:t>Τίμος, Σπίνος </a:t>
            </a:r>
            <a:r>
              <a:rPr lang="el-GR" dirty="0" smtClean="0"/>
              <a:t>Γιάννης, </a:t>
            </a:r>
            <a:r>
              <a:rPr lang="el-GR" dirty="0" err="1" smtClean="0"/>
              <a:t>Γελεγένης</a:t>
            </a:r>
            <a:r>
              <a:rPr lang="el-GR" dirty="0" smtClean="0"/>
              <a:t> Γιάννης , </a:t>
            </a:r>
            <a:r>
              <a:rPr lang="el-GR" dirty="0" err="1" smtClean="0"/>
              <a:t>Καντιάνης</a:t>
            </a:r>
            <a:r>
              <a:rPr lang="el-GR" dirty="0" smtClean="0"/>
              <a:t> Θοδωρής, </a:t>
            </a:r>
            <a:r>
              <a:rPr lang="el-GR" dirty="0" err="1" smtClean="0"/>
              <a:t>Μπαούση</a:t>
            </a:r>
            <a:r>
              <a:rPr lang="el-GR" dirty="0" smtClean="0"/>
              <a:t> Μυρτώ, Σταματιάδη Σοφία, </a:t>
            </a:r>
            <a:r>
              <a:rPr lang="el-GR" dirty="0" err="1" smtClean="0"/>
              <a:t>Φραγκάκη</a:t>
            </a:r>
            <a:r>
              <a:rPr lang="el-GR" dirty="0" smtClean="0"/>
              <a:t> Θεοδώρα, </a:t>
            </a:r>
            <a:r>
              <a:rPr lang="el-GR" dirty="0" err="1" smtClean="0"/>
              <a:t>Πίπης</a:t>
            </a:r>
            <a:r>
              <a:rPr lang="el-GR" dirty="0" smtClean="0"/>
              <a:t> Βαγγέλης, </a:t>
            </a:r>
            <a:r>
              <a:rPr lang="el-GR" dirty="0" err="1" smtClean="0"/>
              <a:t>Ξαστερούλιας</a:t>
            </a:r>
            <a:r>
              <a:rPr lang="el-GR" dirty="0" smtClean="0"/>
              <a:t> Στέφανος, </a:t>
            </a:r>
            <a:r>
              <a:rPr lang="el-GR" dirty="0" err="1" smtClean="0"/>
              <a:t>Ανδρινοπούλου</a:t>
            </a:r>
            <a:r>
              <a:rPr lang="el-GR" dirty="0" smtClean="0"/>
              <a:t> Μυρσίνη, </a:t>
            </a:r>
            <a:r>
              <a:rPr lang="el-GR" dirty="0" err="1" smtClean="0"/>
              <a:t>Ανδρομιδά</a:t>
            </a:r>
            <a:r>
              <a:rPr lang="el-GR" dirty="0" smtClean="0"/>
              <a:t> Ελένη, Πετρίδης Ρωμανός</a:t>
            </a:r>
            <a:r>
              <a:rPr lang="en-US" dirty="0" smtClean="0"/>
              <a:t>,</a:t>
            </a:r>
            <a:r>
              <a:rPr lang="el-GR" dirty="0"/>
              <a:t> Αλεξιάδης </a:t>
            </a:r>
            <a:r>
              <a:rPr lang="el-GR" dirty="0" smtClean="0"/>
              <a:t>Αντώνης</a:t>
            </a:r>
            <a:r>
              <a:rPr lang="en-US" dirty="0" smtClean="0"/>
              <a:t>, </a:t>
            </a:r>
            <a:r>
              <a:rPr lang="el-GR" dirty="0" smtClean="0"/>
              <a:t>Κυριακίδου Κλεονίκη</a:t>
            </a:r>
            <a:r>
              <a:rPr lang="en-US" dirty="0" smtClean="0"/>
              <a:t>, </a:t>
            </a:r>
            <a:r>
              <a:rPr lang="el-GR" dirty="0" smtClean="0"/>
              <a:t>Ξαγοράρη Γεωργία</a:t>
            </a:r>
            <a:r>
              <a:rPr lang="en-US" dirty="0" smtClean="0"/>
              <a:t>, </a:t>
            </a:r>
            <a:r>
              <a:rPr lang="el-GR" dirty="0" err="1" smtClean="0"/>
              <a:t>Σουσάνη</a:t>
            </a:r>
            <a:r>
              <a:rPr lang="el-GR" dirty="0" smtClean="0"/>
              <a:t> Αθανασία</a:t>
            </a:r>
            <a:r>
              <a:rPr lang="en-US" dirty="0" smtClean="0"/>
              <a:t>, </a:t>
            </a:r>
            <a:r>
              <a:rPr lang="el-GR" dirty="0" smtClean="0"/>
              <a:t>Χρυσού </a:t>
            </a:r>
            <a:r>
              <a:rPr lang="el-GR" dirty="0"/>
              <a:t>Παρασκευή</a:t>
            </a:r>
          </a:p>
          <a:p>
            <a:pPr algn="ctr"/>
            <a:r>
              <a:rPr lang="el-GR" dirty="0"/>
              <a:t> </a:t>
            </a:r>
          </a:p>
          <a:p>
            <a:pPr algn="ctr"/>
            <a:endParaRPr lang="el-GR" dirty="0"/>
          </a:p>
        </p:txBody>
      </p:sp>
    </p:spTree>
    <p:extLst>
      <p:ext uri="{BB962C8B-B14F-4D97-AF65-F5344CB8AC3E}">
        <p14:creationId xmlns:p14="http://schemas.microsoft.com/office/powerpoint/2010/main" val="193078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καταγμάτων</a:t>
            </a:r>
          </a:p>
        </p:txBody>
      </p:sp>
      <p:sp>
        <p:nvSpPr>
          <p:cNvPr id="3" name="Θέση περιεχομένου 2"/>
          <p:cNvSpPr>
            <a:spLocks noGrp="1"/>
          </p:cNvSpPr>
          <p:nvPr>
            <p:ph idx="1"/>
          </p:nvPr>
        </p:nvSpPr>
        <p:spPr>
          <a:xfrm>
            <a:off x="502508" y="1565189"/>
            <a:ext cx="8771494" cy="4476173"/>
          </a:xfrm>
        </p:spPr>
        <p:txBody>
          <a:bodyPr/>
          <a:lstStyle/>
          <a:p>
            <a:r>
              <a:rPr lang="el-GR" dirty="0"/>
              <a:t>Τα κατάγματα χωρίζονται σε 7 κατηγορίες, ανάλογα με τη βαρύτητα τους, καθώς και από άλλους παράγοντες, όπως την πιθανή προσβολή των γύρω ιστών.</a:t>
            </a:r>
          </a:p>
          <a:p>
            <a:r>
              <a:rPr lang="el-GR" dirty="0" err="1"/>
              <a:t>Ρωγμώδες</a:t>
            </a:r>
            <a:r>
              <a:rPr lang="el-GR" dirty="0"/>
              <a:t> κάταγμα: Το κόκαλο δεν χάνει τη φυσιολογική του μορφή απλώς δημιουργείται μια ρωγμή. (1)</a:t>
            </a:r>
          </a:p>
          <a:p>
            <a:r>
              <a:rPr lang="el-GR" dirty="0"/>
              <a:t>Εγκάρσιο κάταγμα: Είναι κάθετο στον επιμήκη άξονα του οστού, δημιουργώντας λύση στη συνέχειά του. (2)</a:t>
            </a:r>
          </a:p>
          <a:p>
            <a:r>
              <a:rPr lang="el-GR" dirty="0"/>
              <a:t>Λοξό κάταγμα: Είναι λοξό  ως προς το επιμήκη άξονα του οστού, δημιουργώντας επίσης λύση στη συνέχεια του οστού. (3)</a:t>
            </a:r>
          </a:p>
          <a:p>
            <a:r>
              <a:rPr lang="el-GR" dirty="0"/>
              <a:t>Συντριπτικό κάταγμα: Είναι το κάταγμα όπου το οστό έχει σπάσει σε πολλά κομμάτια. (4)</a:t>
            </a:r>
          </a:p>
        </p:txBody>
      </p:sp>
    </p:spTree>
    <p:extLst>
      <p:ext uri="{BB962C8B-B14F-4D97-AF65-F5344CB8AC3E}">
        <p14:creationId xmlns:p14="http://schemas.microsoft.com/office/powerpoint/2010/main" val="309910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καταγμάτων</a:t>
            </a:r>
          </a:p>
        </p:txBody>
      </p:sp>
      <p:sp>
        <p:nvSpPr>
          <p:cNvPr id="3" name="Θέση περιεχομένου 2"/>
          <p:cNvSpPr>
            <a:spLocks noGrp="1"/>
          </p:cNvSpPr>
          <p:nvPr>
            <p:ph idx="1"/>
          </p:nvPr>
        </p:nvSpPr>
        <p:spPr/>
        <p:txBody>
          <a:bodyPr/>
          <a:lstStyle/>
          <a:p>
            <a:r>
              <a:rPr lang="el-GR" dirty="0" err="1"/>
              <a:t>Ενδαρθρικό</a:t>
            </a:r>
            <a:r>
              <a:rPr lang="el-GR" dirty="0"/>
              <a:t> κάταγμα: Είναι το κάταγμα όπου υπάρχει βλάβη της αρθρικής επιφανείας.  Ενδέχεται μακροχρονίως να προκαλέσει αρθρίτιδα στην άρθρωση.</a:t>
            </a:r>
          </a:p>
          <a:p>
            <a:r>
              <a:rPr lang="el-GR" dirty="0" err="1"/>
              <a:t>Αποσπαστικό</a:t>
            </a:r>
            <a:r>
              <a:rPr lang="el-GR" dirty="0"/>
              <a:t> κάταγμα: Είναι το κάταγμα όπου ένα μικρό τμήμα του οστού έχει αποσπαστεί από τη θέση του, δίχως όμως το οστό να χάσει τη στηρικτική του ικανότητα.</a:t>
            </a:r>
          </a:p>
          <a:p>
            <a:r>
              <a:rPr lang="el-GR" dirty="0"/>
              <a:t>Επιλεγμένο ή ανοικτό κάταγμα: Είναι τα κατάγματα όπου συνυπάρχει τραυματισμός δέρματος.  Στα </a:t>
            </a:r>
            <a:r>
              <a:rPr lang="el-GR" dirty="0" err="1"/>
              <a:t>επιπλεγμένα</a:t>
            </a:r>
            <a:r>
              <a:rPr lang="el-GR" dirty="0"/>
              <a:t> κατάγματα υπάρχει κίνδυνος της μικροβιακής φλεγμονής και </a:t>
            </a:r>
            <a:r>
              <a:rPr lang="el-GR" dirty="0" err="1"/>
              <a:t>οστεομυελίτιδος</a:t>
            </a:r>
            <a:r>
              <a:rPr lang="el-GR" dirty="0"/>
              <a:t>.</a:t>
            </a:r>
          </a:p>
          <a:p>
            <a:endParaRPr lang="el-GR" dirty="0"/>
          </a:p>
        </p:txBody>
      </p:sp>
    </p:spTree>
    <p:extLst>
      <p:ext uri="{BB962C8B-B14F-4D97-AF65-F5344CB8AC3E}">
        <p14:creationId xmlns:p14="http://schemas.microsoft.com/office/powerpoint/2010/main" val="423454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a:t>
            </a:r>
            <a:br>
              <a:rPr lang="el-GR" dirty="0"/>
            </a:br>
            <a:endParaRPr lang="el-GR" dirty="0"/>
          </a:p>
        </p:txBody>
      </p:sp>
      <p:sp>
        <p:nvSpPr>
          <p:cNvPr id="3" name="Θέση περιεχομένου 2"/>
          <p:cNvSpPr>
            <a:spLocks noGrp="1"/>
          </p:cNvSpPr>
          <p:nvPr>
            <p:ph idx="1"/>
          </p:nvPr>
        </p:nvSpPr>
        <p:spPr>
          <a:xfrm>
            <a:off x="677334" y="1625129"/>
            <a:ext cx="6398969" cy="3880773"/>
          </a:xfrm>
        </p:spPr>
        <p:txBody>
          <a:bodyPr/>
          <a:lstStyle/>
          <a:p>
            <a:r>
              <a:rPr lang="el-GR" dirty="0"/>
              <a:t>Τα κατάγματα μπορούν να συμβούν με ποικίλους τρόπους, αλλά υπάρχουν τρεις κοινές αιτίες:</a:t>
            </a:r>
          </a:p>
          <a:p>
            <a:r>
              <a:rPr lang="el-GR" dirty="0"/>
              <a:t>Αποτέλεσμα τραύματος. Μια πτώση, ένα ατύχημα ή ένα τροχαίο μπορούν να οδηγήσουν σε ένα κάταγμα.</a:t>
            </a:r>
          </a:p>
          <a:p>
            <a:r>
              <a:rPr lang="el-GR" dirty="0"/>
              <a:t>Η οστεοπόρωση μπορεί επίσης να συμβάλει στα κατάγματα. Η οστεοπόρωση είναι μια ασθένεια των οστών που οδηγεί στη "εκλέπτυνση" του οστού. Τα κόκκαλα γίνονται εύθραυστα και εύθρυπτα.</a:t>
            </a:r>
          </a:p>
          <a:p>
            <a:r>
              <a:rPr lang="el-GR" dirty="0"/>
              <a:t>Η κατάχρηση οδηγεί μερικές φορές</a:t>
            </a:r>
          </a:p>
          <a:p>
            <a:endParaRPr lang="el-GR" dirty="0"/>
          </a:p>
        </p:txBody>
      </p:sp>
    </p:spTree>
    <p:extLst>
      <p:ext uri="{BB962C8B-B14F-4D97-AF65-F5344CB8AC3E}">
        <p14:creationId xmlns:p14="http://schemas.microsoft.com/office/powerpoint/2010/main" val="355816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Συμπτώματα</a:t>
            </a:r>
          </a:p>
        </p:txBody>
      </p:sp>
      <p:sp>
        <p:nvSpPr>
          <p:cNvPr id="3" name="Θέση περιεχομένου 2"/>
          <p:cNvSpPr>
            <a:spLocks noGrp="1"/>
          </p:cNvSpPr>
          <p:nvPr>
            <p:ph idx="1"/>
          </p:nvPr>
        </p:nvSpPr>
        <p:spPr>
          <a:xfrm>
            <a:off x="562004" y="1756935"/>
            <a:ext cx="8596668" cy="3880773"/>
          </a:xfrm>
        </p:spPr>
        <p:txBody>
          <a:bodyPr/>
          <a:lstStyle/>
          <a:p>
            <a:pPr marL="0" indent="0">
              <a:buNone/>
            </a:pPr>
            <a:r>
              <a:rPr lang="el-GR" dirty="0"/>
              <a:t>Τα πιο συνηθισμένα συμπτώματα σε περίπτωση κατάγματος είναι:</a:t>
            </a:r>
          </a:p>
          <a:p>
            <a:r>
              <a:rPr lang="el-GR" dirty="0"/>
              <a:t>Πόνος στην περιοχή </a:t>
            </a:r>
          </a:p>
          <a:p>
            <a:r>
              <a:rPr lang="el-GR" dirty="0" err="1"/>
              <a:t>Αδυναµία</a:t>
            </a:r>
            <a:r>
              <a:rPr lang="el-GR" dirty="0"/>
              <a:t> στην κίνηση του µέλους</a:t>
            </a:r>
          </a:p>
          <a:p>
            <a:r>
              <a:rPr lang="el-GR" dirty="0"/>
              <a:t>Τοπικό </a:t>
            </a:r>
            <a:r>
              <a:rPr lang="el-GR" dirty="0" err="1"/>
              <a:t>οίδηµα</a:t>
            </a:r>
            <a:r>
              <a:rPr lang="el-GR" dirty="0"/>
              <a:t> (πρήξιμο)</a:t>
            </a:r>
          </a:p>
          <a:p>
            <a:r>
              <a:rPr lang="el-GR" dirty="0"/>
              <a:t>Ευαισθησία στην πίεση, </a:t>
            </a:r>
          </a:p>
          <a:p>
            <a:r>
              <a:rPr lang="el-GR" dirty="0" err="1"/>
              <a:t>Παραµόρφωση</a:t>
            </a:r>
            <a:r>
              <a:rPr lang="el-GR" dirty="0"/>
              <a:t> ,</a:t>
            </a:r>
          </a:p>
          <a:p>
            <a:r>
              <a:rPr lang="el-GR" dirty="0" err="1"/>
              <a:t>Εκχύµωση</a:t>
            </a:r>
            <a:r>
              <a:rPr lang="el-GR" dirty="0"/>
              <a:t> (μελάνιασμα)</a:t>
            </a:r>
          </a:p>
          <a:p>
            <a:r>
              <a:rPr lang="el-GR" dirty="0" err="1"/>
              <a:t>Κριγµός</a:t>
            </a:r>
            <a:r>
              <a:rPr lang="el-GR" dirty="0"/>
              <a:t> (τρίξιμο)</a:t>
            </a:r>
          </a:p>
          <a:p>
            <a:r>
              <a:rPr lang="el-GR" dirty="0"/>
              <a:t>Αφύσικη  κίνηση, δηλαδή κίνηση  στο </a:t>
            </a:r>
            <a:r>
              <a:rPr lang="el-GR" dirty="0" err="1"/>
              <a:t>σηµείο</a:t>
            </a:r>
            <a:r>
              <a:rPr lang="el-GR" dirty="0"/>
              <a:t> του </a:t>
            </a:r>
            <a:r>
              <a:rPr lang="el-GR" dirty="0" err="1"/>
              <a:t>κατάγµατος</a:t>
            </a:r>
            <a:r>
              <a:rPr lang="el-GR" dirty="0"/>
              <a:t> που φυσιολογικά δεν υπήρχε.</a:t>
            </a:r>
          </a:p>
          <a:p>
            <a:endParaRPr lang="el-GR" dirty="0"/>
          </a:p>
        </p:txBody>
      </p:sp>
    </p:spTree>
    <p:extLst>
      <p:ext uri="{BB962C8B-B14F-4D97-AF65-F5344CB8AC3E}">
        <p14:creationId xmlns:p14="http://schemas.microsoft.com/office/powerpoint/2010/main" val="119917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Άμεση Αντιμετώπιση</a:t>
            </a:r>
            <a:br>
              <a:rPr lang="el-GR" dirty="0"/>
            </a:br>
            <a:endParaRPr lang="el-GR" dirty="0"/>
          </a:p>
        </p:txBody>
      </p:sp>
      <p:sp>
        <p:nvSpPr>
          <p:cNvPr id="3" name="Θέση περιεχομένου 2"/>
          <p:cNvSpPr>
            <a:spLocks noGrp="1"/>
          </p:cNvSpPr>
          <p:nvPr>
            <p:ph idx="1"/>
          </p:nvPr>
        </p:nvSpPr>
        <p:spPr>
          <a:xfrm>
            <a:off x="378941" y="1647569"/>
            <a:ext cx="8895061" cy="4393794"/>
          </a:xfrm>
        </p:spPr>
        <p:txBody>
          <a:bodyPr/>
          <a:lstStyle/>
          <a:p>
            <a:r>
              <a:rPr lang="el-GR" dirty="0"/>
              <a:t>Ο βασικός τρόπος άμεσης αντιμετώπισης είναι η εφαρμογή των αρχών του R.I.C.E. (</a:t>
            </a:r>
            <a:r>
              <a:rPr lang="el-GR" dirty="0" err="1"/>
              <a:t>Rest</a:t>
            </a:r>
            <a:r>
              <a:rPr lang="el-GR" dirty="0"/>
              <a:t> - </a:t>
            </a:r>
            <a:r>
              <a:rPr lang="el-GR" dirty="0" err="1"/>
              <a:t>Ice</a:t>
            </a:r>
            <a:r>
              <a:rPr lang="el-GR" dirty="0"/>
              <a:t> – </a:t>
            </a:r>
            <a:r>
              <a:rPr lang="el-GR" dirty="0" err="1"/>
              <a:t>Compression</a:t>
            </a:r>
            <a:r>
              <a:rPr lang="el-GR" dirty="0"/>
              <a:t> - </a:t>
            </a:r>
            <a:r>
              <a:rPr lang="el-GR" dirty="0" err="1"/>
              <a:t>Elevation</a:t>
            </a:r>
            <a:r>
              <a:rPr lang="el-GR" dirty="0"/>
              <a:t> / ακινητοποίηση - </a:t>
            </a:r>
            <a:r>
              <a:rPr lang="el-GR" dirty="0" err="1"/>
              <a:t>παγοθεραπεία</a:t>
            </a:r>
            <a:r>
              <a:rPr lang="el-GR" dirty="0"/>
              <a:t> - συμπίεση - ανύψωση του μέλους) αμέσως μετά τον τραυματισμό. Πρέπει επίσης να γίνει άμεση μεταφορά στο νοσοκομείο έτσι ώστε ο πάσχων να υποβληθεί σε ακτινογραφίες.</a:t>
            </a:r>
          </a:p>
          <a:p>
            <a:r>
              <a:rPr lang="el-GR" dirty="0"/>
              <a:t>Σε περίπτωση ανοιχτού κατάγματος πρέπει να γίνουν προσπάθειες περιορισμού της αιμορραγίας, με ανύψωση του μέλους πάνω από το ύψος της καρδιάς και εφαρμογή γαζών χωρίς την αφαίρεση τους σε καμία περίπτωση</a:t>
            </a:r>
          </a:p>
          <a:p>
            <a:endParaRPr lang="el-GR" dirty="0"/>
          </a:p>
        </p:txBody>
      </p:sp>
    </p:spTree>
    <p:extLst>
      <p:ext uri="{BB962C8B-B14F-4D97-AF65-F5344CB8AC3E}">
        <p14:creationId xmlns:p14="http://schemas.microsoft.com/office/powerpoint/2010/main" val="40108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Θεραπεία-Είδη θεραπείας</a:t>
            </a:r>
          </a:p>
        </p:txBody>
      </p:sp>
      <p:sp>
        <p:nvSpPr>
          <p:cNvPr id="3" name="Θέση περιεχομένου 2"/>
          <p:cNvSpPr>
            <a:spLocks noGrp="1"/>
          </p:cNvSpPr>
          <p:nvPr>
            <p:ph idx="1"/>
          </p:nvPr>
        </p:nvSpPr>
        <p:spPr>
          <a:xfrm>
            <a:off x="444843" y="1655806"/>
            <a:ext cx="8829159" cy="4431956"/>
          </a:xfrm>
        </p:spPr>
        <p:txBody>
          <a:bodyPr>
            <a:normAutofit lnSpcReduction="10000"/>
          </a:bodyPr>
          <a:lstStyle/>
          <a:p>
            <a:pPr marL="0" indent="0">
              <a:buNone/>
            </a:pPr>
            <a:r>
              <a:rPr lang="el-GR" dirty="0"/>
              <a:t>Η μέθοδος θεραπείας εξαρτάται από:</a:t>
            </a:r>
          </a:p>
          <a:p>
            <a:r>
              <a:rPr lang="el-GR" dirty="0"/>
              <a:t>Την σοβαρότητα του κατάγματος.</a:t>
            </a:r>
          </a:p>
          <a:p>
            <a:r>
              <a:rPr lang="el-GR" dirty="0"/>
              <a:t>Αν πρόκειται περί ανοικτού ή κλειστού κατάγματος.</a:t>
            </a:r>
          </a:p>
          <a:p>
            <a:r>
              <a:rPr lang="el-GR" dirty="0"/>
              <a:t>Το οστό το οποίο υπέστη το κάταγμα (π.χ. ένας σπασμένος σπόνδυλος αντιμετωπίζεται διαφορετικά από ένα σπασμένο μακρό οστό ή μια σπασμένη πλευρά)</a:t>
            </a:r>
          </a:p>
          <a:p>
            <a:r>
              <a:rPr lang="el-GR" dirty="0"/>
              <a:t>Μερικά είδη θεραπείας είναι:</a:t>
            </a:r>
          </a:p>
          <a:p>
            <a:r>
              <a:rPr lang="el-GR" dirty="0"/>
              <a:t>Ακινητοποίηση σε γύψινο επίδεσμο: Το τραυματισμένο μέλος έτσι ακινητοποιείται με σκοπό ο οργανισμός να το διορθώσει μόνος του, δεδομένης της επαρκούς ανακατάταξης</a:t>
            </a:r>
          </a:p>
          <a:p>
            <a:r>
              <a:rPr lang="el-GR" dirty="0"/>
              <a:t>Η ανακατάταξη γίνεται με δύο τρόπους:</a:t>
            </a:r>
          </a:p>
          <a:p>
            <a:r>
              <a:rPr lang="el-GR" dirty="0"/>
              <a:t>Μία ειδική κίνηση από ειδικό που επαναφέρει το οστό στη θέση του</a:t>
            </a:r>
          </a:p>
          <a:p>
            <a:r>
              <a:rPr lang="el-GR" dirty="0"/>
              <a:t>Χειρουργικά</a:t>
            </a:r>
          </a:p>
          <a:p>
            <a:endParaRPr lang="el-GR" dirty="0"/>
          </a:p>
        </p:txBody>
      </p:sp>
    </p:spTree>
    <p:extLst>
      <p:ext uri="{BB962C8B-B14F-4D97-AF65-F5344CB8AC3E}">
        <p14:creationId xmlns:p14="http://schemas.microsoft.com/office/powerpoint/2010/main" val="243845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θεραπείας </a:t>
            </a:r>
            <a:br>
              <a:rPr lang="el-GR" dirty="0"/>
            </a:br>
            <a:endParaRPr lang="el-GR" dirty="0"/>
          </a:p>
        </p:txBody>
      </p:sp>
      <p:sp>
        <p:nvSpPr>
          <p:cNvPr id="3" name="Θέση περιεχομένου 2"/>
          <p:cNvSpPr>
            <a:spLocks noGrp="1"/>
          </p:cNvSpPr>
          <p:nvPr>
            <p:ph idx="1"/>
          </p:nvPr>
        </p:nvSpPr>
        <p:spPr>
          <a:xfrm>
            <a:off x="510746" y="1762897"/>
            <a:ext cx="8763256" cy="4278465"/>
          </a:xfrm>
        </p:spPr>
        <p:txBody>
          <a:bodyPr/>
          <a:lstStyle/>
          <a:p>
            <a:r>
              <a:rPr lang="el-GR" dirty="0"/>
              <a:t>Λειτουργικός νάρθηκας: Ο τρόπος αυτός θεραπείας επιτρέπει περιορισμένη ή ελεγχόμενη κινητοποίηση παρακείμενων αρθρώσεων. Ο τρόπος αυτός θεραπείας είναι προτιμητέος, καθ’ ότι περιορίζει τυχόν αγκυλώσεις των παρακείμενων αρθρώσεων, αλλά όχι εφικτός για όλα τα κατάγματα.</a:t>
            </a:r>
          </a:p>
          <a:p>
            <a:r>
              <a:rPr lang="el-GR" dirty="0"/>
              <a:t>Έλξη: Ο τρόπος αυτός χρησιμοποιείται σποραδικά για να ανατάξει τα οστά με εφαρμογή ήπιας σταθερής και διαρκούς δύναμης. Η έλξη μπορεί επίσης να χρησιμοποιηθεί σαν είδος πρώιμης θεραπείας πριν την οριστική αντιμετώπιση, σπάνια ωστόσο αποτελεί τον οριστικό τρόπο αντιμετώπισης.</a:t>
            </a:r>
          </a:p>
          <a:p>
            <a:endParaRPr lang="el-GR" dirty="0"/>
          </a:p>
          <a:p>
            <a:endParaRPr lang="el-GR" dirty="0"/>
          </a:p>
        </p:txBody>
      </p:sp>
    </p:spTree>
    <p:extLst>
      <p:ext uri="{BB962C8B-B14F-4D97-AF65-F5344CB8AC3E}">
        <p14:creationId xmlns:p14="http://schemas.microsoft.com/office/powerpoint/2010/main" val="226889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Αποκατάσταση</a:t>
            </a:r>
            <a:br>
              <a:rPr lang="el-GR" dirty="0"/>
            </a:br>
            <a:endParaRPr lang="el-GR" dirty="0"/>
          </a:p>
        </p:txBody>
      </p:sp>
      <p:sp>
        <p:nvSpPr>
          <p:cNvPr id="3" name="Θέση περιεχομένου 2"/>
          <p:cNvSpPr>
            <a:spLocks noGrp="1"/>
          </p:cNvSpPr>
          <p:nvPr>
            <p:ph idx="1"/>
          </p:nvPr>
        </p:nvSpPr>
        <p:spPr>
          <a:xfrm>
            <a:off x="296561" y="1556951"/>
            <a:ext cx="9621795" cy="4703806"/>
          </a:xfrm>
        </p:spPr>
        <p:txBody>
          <a:bodyPr>
            <a:normAutofit/>
          </a:bodyPr>
          <a:lstStyle/>
          <a:p>
            <a:r>
              <a:rPr lang="el-GR" dirty="0"/>
              <a:t>Τα κατάγματα παίρνουν αρκετές εβδομάδες έως αρκετούς μήνες για να θεραπευτούν, ανάλογα με την έκταση του τραυματισμού την ηλικία του ασθενούς και το είδος και μέρος του οστού που έσπασε. Ο πόνος σταματά συνήθως πολύ πριν το σπάσιμο να είναι αρκετά στερεό έτσι ώστε να αντέξει τις πιέσεις της κανονικής δραστηριότητας.</a:t>
            </a:r>
          </a:p>
          <a:p>
            <a:r>
              <a:rPr lang="el-GR" dirty="0"/>
              <a:t>Ακόμα και αφού αφαιρείται ο γύψος ή ο νάρθηκας, μπορεί να χρειαστεί να συνεχιστεί η προστασία του μέλους με μειωμένη δραστηριότητα έως ότου το οστό είναι αρκετά στερεό για να ανταποκριθεί στις φορτίσεις της κανονικής δραστηριότητας.</a:t>
            </a:r>
          </a:p>
          <a:p>
            <a:r>
              <a:rPr lang="el-GR" dirty="0"/>
              <a:t>Συνήθως, ώσπου να ολοκληρωθεί η επούλωση (</a:t>
            </a:r>
            <a:r>
              <a:rPr lang="el-GR" dirty="0" err="1"/>
              <a:t>πόρωση</a:t>
            </a:r>
            <a:r>
              <a:rPr lang="el-GR" dirty="0"/>
              <a:t>) του κατάγματος, οι μύες ατροφούν επειδή δεν έχουν χρησιμοποιηθεί. Ακόμα οι αρθρώσεις μπορεί να γίνουν δύσκαμπτες</a:t>
            </a:r>
          </a:p>
          <a:p>
            <a:r>
              <a:rPr lang="el-GR" dirty="0"/>
              <a:t>Θα χρειαστεί μια περίοδο αποκατάστασης που περιλαμβάνει ασκήσεις και βαθμιαία αυξανόμενη δραστηριότητα προτού το μέλος να φτάσει επίπεδο λειτουργίας παραπλήσιο με αυτό προ του τραυματισμού.</a:t>
            </a:r>
          </a:p>
          <a:p>
            <a:endParaRPr lang="el-GR" dirty="0"/>
          </a:p>
          <a:p>
            <a:endParaRPr lang="el-GR" dirty="0"/>
          </a:p>
        </p:txBody>
      </p:sp>
    </p:spTree>
    <p:extLst>
      <p:ext uri="{BB962C8B-B14F-4D97-AF65-F5344CB8AC3E}">
        <p14:creationId xmlns:p14="http://schemas.microsoft.com/office/powerpoint/2010/main" val="153381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Καρδιοπνευμονική Ανάληψη </a:t>
            </a:r>
            <a:br>
              <a:rPr lang="el-GR" dirty="0"/>
            </a:br>
            <a:r>
              <a:rPr lang="el-GR" dirty="0"/>
              <a:t>(ΚΑΡ.Π.Α</a:t>
            </a:r>
            <a:r>
              <a:rPr lang="el-GR" dirty="0" smtClean="0"/>
              <a:t>.)</a:t>
            </a:r>
            <a:r>
              <a:rPr lang="en-US" dirty="0" smtClean="0"/>
              <a:t/>
            </a:r>
            <a:br>
              <a:rPr lang="en-US" dirty="0" smtClean="0"/>
            </a:br>
            <a:r>
              <a:rPr lang="el-GR" dirty="0"/>
              <a:t/>
            </a:r>
            <a:br>
              <a:rPr lang="el-GR" dirty="0"/>
            </a:br>
            <a:r>
              <a:rPr lang="el-GR" sz="2700" dirty="0"/>
              <a:t>Η βασική αρχή (η αλυσίδα επιβίωσης) είναι:</a:t>
            </a:r>
            <a:br>
              <a:rPr lang="el-GR" sz="2700" dirty="0"/>
            </a:br>
            <a:endParaRPr lang="el-GR" sz="2700" dirty="0"/>
          </a:p>
        </p:txBody>
      </p:sp>
      <p:sp>
        <p:nvSpPr>
          <p:cNvPr id="3" name="Θέση περιεχομένου 2"/>
          <p:cNvSpPr>
            <a:spLocks noGrp="1"/>
          </p:cNvSpPr>
          <p:nvPr>
            <p:ph idx="1"/>
          </p:nvPr>
        </p:nvSpPr>
        <p:spPr>
          <a:xfrm>
            <a:off x="576649" y="2461231"/>
            <a:ext cx="8697353" cy="4459697"/>
          </a:xfrm>
        </p:spPr>
        <p:txBody>
          <a:bodyPr/>
          <a:lstStyle/>
          <a:p>
            <a:r>
              <a:rPr lang="el-GR" dirty="0"/>
              <a:t>Έγκαιρη κλήση του ΕΚΑΒ </a:t>
            </a:r>
          </a:p>
          <a:p>
            <a:r>
              <a:rPr lang="el-GR" dirty="0" smtClean="0"/>
              <a:t>Αριθμός </a:t>
            </a:r>
            <a:r>
              <a:rPr lang="el-GR" dirty="0"/>
              <a:t>κλίσης: 166</a:t>
            </a:r>
          </a:p>
          <a:p>
            <a:r>
              <a:rPr lang="el-GR" dirty="0"/>
              <a:t>Έγκαιρη έναρξη της βασικής ΚΑΡΠΑ</a:t>
            </a:r>
          </a:p>
          <a:p>
            <a:endParaRPr lang="el-GR" dirty="0"/>
          </a:p>
        </p:txBody>
      </p:sp>
      <p:pic>
        <p:nvPicPr>
          <p:cNvPr id="4098" name="Picture 2" descr="deat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0135" y="4009414"/>
            <a:ext cx="2299301" cy="23168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a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8324" y="3532651"/>
            <a:ext cx="2334273" cy="231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20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καρδιοπνευμονική ανάνηψη;</a:t>
            </a:r>
            <a:br>
              <a:rPr lang="el-GR" dirty="0"/>
            </a:br>
            <a:endParaRPr lang="el-GR" dirty="0"/>
          </a:p>
        </p:txBody>
      </p:sp>
      <p:sp>
        <p:nvSpPr>
          <p:cNvPr id="3" name="Θέση περιεχομένου 2"/>
          <p:cNvSpPr>
            <a:spLocks noGrp="1"/>
          </p:cNvSpPr>
          <p:nvPr>
            <p:ph idx="1"/>
          </p:nvPr>
        </p:nvSpPr>
        <p:spPr>
          <a:xfrm>
            <a:off x="435429" y="1646783"/>
            <a:ext cx="8664402" cy="4336006"/>
          </a:xfrm>
        </p:spPr>
        <p:txBody>
          <a:bodyPr/>
          <a:lstStyle/>
          <a:p>
            <a:pPr marL="0" indent="0">
              <a:buNone/>
            </a:pPr>
            <a:r>
              <a:rPr lang="el-GR" dirty="0"/>
              <a:t>Η ΚΑΡΠΑ αποτελείται από δύο βασικές ενέργειες: </a:t>
            </a:r>
          </a:p>
          <a:p>
            <a:r>
              <a:rPr lang="el-GR" dirty="0"/>
              <a:t>τις θωρακικές συμπιέσεις  (για να αποκατασταθεί όσο το δυνατόν η κυκλοφορία του αίματος) </a:t>
            </a:r>
          </a:p>
          <a:p>
            <a:r>
              <a:rPr lang="el-GR" dirty="0"/>
              <a:t>τις εμφυσήσεις διάσωσης (για να μεταφερθεί οξυγόνο στους πνεύμονες).</a:t>
            </a:r>
          </a:p>
          <a:p>
            <a:r>
              <a:rPr lang="el-GR" dirty="0"/>
              <a:t>Με την ΚΑΡΠΑ μπορούμε να αγοράσουμε χρόνο μέχρι να έρθει η εξειδικευμένη βοήθεια όπου θα χρησιμοποιήσει άλλες τεχνικές μεθόδους για την ανάνηψη του θύματος. (συνήθως με ΑΕΑ)</a:t>
            </a:r>
          </a:p>
          <a:p>
            <a:r>
              <a:rPr lang="el-GR" dirty="0"/>
              <a:t>Στις περισσότερες περιπτώσεις, η ΚΑΡΠΑ από μόνη της δεν μπορεί να επαναφέρει την καρδιακή λειτουργία. Ωστόσο, η καλή εφαρμογή της (ιδιαίτερα των θωρακικών συμπιέσεων) αυξάνει τις πιθανότητες επιτυχίας της απινίδωσης.</a:t>
            </a:r>
          </a:p>
          <a:p>
            <a:endParaRPr lang="el-GR" dirty="0"/>
          </a:p>
        </p:txBody>
      </p:sp>
    </p:spTree>
    <p:extLst>
      <p:ext uri="{BB962C8B-B14F-4D97-AF65-F5344CB8AC3E}">
        <p14:creationId xmlns:p14="http://schemas.microsoft.com/office/powerpoint/2010/main" val="299700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8411" y="609600"/>
            <a:ext cx="8705591" cy="774357"/>
          </a:xfrm>
        </p:spPr>
        <p:txBody>
          <a:bodyPr/>
          <a:lstStyle/>
          <a:p>
            <a:r>
              <a:rPr lang="el-GR" dirty="0"/>
              <a:t>ΘΛΑΣΕΙΣ</a:t>
            </a:r>
          </a:p>
        </p:txBody>
      </p:sp>
      <p:sp>
        <p:nvSpPr>
          <p:cNvPr id="3" name="Θέση περιεχομένου 2"/>
          <p:cNvSpPr>
            <a:spLocks noGrp="1"/>
          </p:cNvSpPr>
          <p:nvPr>
            <p:ph idx="1"/>
          </p:nvPr>
        </p:nvSpPr>
        <p:spPr>
          <a:xfrm>
            <a:off x="568411" y="1575702"/>
            <a:ext cx="8596668" cy="3880773"/>
          </a:xfrm>
        </p:spPr>
        <p:txBody>
          <a:bodyPr/>
          <a:lstStyle/>
          <a:p>
            <a:r>
              <a:rPr lang="el-GR" dirty="0"/>
              <a:t>Τι είναι η θλάση</a:t>
            </a:r>
            <a:r>
              <a:rPr lang="el-GR" dirty="0" smtClean="0"/>
              <a:t>;</a:t>
            </a:r>
            <a:endParaRPr lang="en-US" dirty="0" smtClean="0"/>
          </a:p>
          <a:p>
            <a:pPr marL="0" indent="0">
              <a:buNone/>
            </a:pPr>
            <a:r>
              <a:rPr lang="en-US" dirty="0"/>
              <a:t>	</a:t>
            </a:r>
            <a:r>
              <a:rPr lang="el-GR" dirty="0" smtClean="0"/>
              <a:t>Ο </a:t>
            </a:r>
            <a:r>
              <a:rPr lang="el-GR" dirty="0"/>
              <a:t>όρος «θλάση» έχει επιλεχθεί αυθαίρετα για να περιγράψει κάθε είδους τραυματισμό στον μυ. Στην ορθοπεδική όμως θλάση είναι η μερική ή ολική του </a:t>
            </a:r>
            <a:r>
              <a:rPr lang="el-GR" dirty="0" err="1"/>
              <a:t>ρίξη</a:t>
            </a:r>
            <a:r>
              <a:rPr lang="el-GR" dirty="0"/>
              <a:t>. Πιο συνηθισμένες είναι η θλάση των μυών των κάτω άκρων όπως του δικεφάλου ή της γάμπας. Η ηλικία και το φύλο δεν επηρεάζουν τη συχνότητα ή τη σοβαρότητα των θλάσεων.</a:t>
            </a:r>
          </a:p>
          <a:p>
            <a:endParaRPr lang="el-GR" dirty="0"/>
          </a:p>
        </p:txBody>
      </p:sp>
      <p:pic>
        <p:nvPicPr>
          <p:cNvPr id="1026" name="Picture 2" descr="θλάση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290" y="3715263"/>
            <a:ext cx="4535813" cy="2645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θλάση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542" y="3429000"/>
            <a:ext cx="1221490" cy="305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7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Πότε εφαρμόζουμε ΚΑΡΠΑ;</a:t>
            </a:r>
          </a:p>
        </p:txBody>
      </p:sp>
      <p:sp>
        <p:nvSpPr>
          <p:cNvPr id="3" name="Θέση περιεχομένου 2"/>
          <p:cNvSpPr>
            <a:spLocks noGrp="1"/>
          </p:cNvSpPr>
          <p:nvPr>
            <p:ph idx="1"/>
          </p:nvPr>
        </p:nvSpPr>
        <p:spPr>
          <a:xfrm>
            <a:off x="435429" y="1811383"/>
            <a:ext cx="8838573" cy="4229979"/>
          </a:xfrm>
        </p:spPr>
        <p:txBody>
          <a:bodyPr/>
          <a:lstStyle/>
          <a:p>
            <a:r>
              <a:rPr lang="el-GR" dirty="0"/>
              <a:t>ΚΑΡΠΑ κάνουμε ΜΟΝΟ όταν το θύμα μας ΔΕΝ αναπνέει και αυτό μπορούμε να το ελέγξουμε λέγοντας 3 ρήματα:</a:t>
            </a:r>
          </a:p>
          <a:p>
            <a:r>
              <a:rPr lang="el-GR" dirty="0"/>
              <a:t> ΒΛΕΠΩ (εάν υπάρχει κίνηση του θώρακα) </a:t>
            </a:r>
          </a:p>
          <a:p>
            <a:r>
              <a:rPr lang="el-GR" dirty="0"/>
              <a:t>ΑΚΟΥΩ(για ήχους αναπνοής, σκύβοντας κοντά στο στόμα του θύματος) </a:t>
            </a:r>
          </a:p>
          <a:p>
            <a:r>
              <a:rPr lang="el-GR" dirty="0"/>
              <a:t>ΑΙΣΘΑΝΟΜΑΙ (την αναπνοή του στο μάγουλό μου).</a:t>
            </a:r>
          </a:p>
          <a:p>
            <a:r>
              <a:rPr lang="el-GR" dirty="0"/>
              <a:t>Αρκούν 10 δευτερόλεπτα για να αποφασίσετε ότι το θύμα δεν αναπνέει.</a:t>
            </a:r>
          </a:p>
          <a:p>
            <a:endParaRPr lang="el-GR" dirty="0"/>
          </a:p>
        </p:txBody>
      </p:sp>
    </p:spTree>
    <p:extLst>
      <p:ext uri="{BB962C8B-B14F-4D97-AF65-F5344CB8AC3E}">
        <p14:creationId xmlns:p14="http://schemas.microsoft.com/office/powerpoint/2010/main" val="2880499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αλγόριθμος της Καρδιοπνευμονικής Αναζωογόνησης:</a:t>
            </a:r>
            <a:br>
              <a:rPr lang="el-GR" dirty="0"/>
            </a:br>
            <a:endParaRPr lang="el-GR" dirty="0"/>
          </a:p>
        </p:txBody>
      </p:sp>
      <p:sp>
        <p:nvSpPr>
          <p:cNvPr id="3" name="Θέση περιεχομένου 2"/>
          <p:cNvSpPr>
            <a:spLocks noGrp="1"/>
          </p:cNvSpPr>
          <p:nvPr>
            <p:ph idx="1"/>
          </p:nvPr>
        </p:nvSpPr>
        <p:spPr/>
        <p:txBody>
          <a:bodyPr/>
          <a:lstStyle/>
          <a:p>
            <a:pPr>
              <a:buFont typeface="+mj-lt"/>
              <a:buAutoNum type="arabicPeriod"/>
            </a:pPr>
            <a:r>
              <a:rPr lang="el-GR" dirty="0"/>
              <a:t>Πλησιάστε με ασφάλεια (ελέγξτε τον χώρο για την προσωπική σας ασφάλεια)</a:t>
            </a:r>
          </a:p>
          <a:p>
            <a:pPr>
              <a:buFont typeface="+mj-lt"/>
              <a:buAutoNum type="arabicPeriod"/>
            </a:pPr>
            <a:r>
              <a:rPr lang="el-GR" dirty="0"/>
              <a:t>Ελέγξτε για αντίδραση (κουνήστε προσεκτικά τους ώμους και ρωτήστε δυνατά “Είστε καλά;”)</a:t>
            </a:r>
          </a:p>
          <a:p>
            <a:pPr>
              <a:buFont typeface="+mj-lt"/>
              <a:buAutoNum type="arabicPeriod"/>
            </a:pPr>
            <a:r>
              <a:rPr lang="el-GR" dirty="0"/>
              <a:t>Φωνάξτε για βοήθεια (σηκώστε το χέρι σας και φωνάξτε δυνατά)</a:t>
            </a:r>
          </a:p>
          <a:p>
            <a:pPr>
              <a:buFont typeface="+mj-lt"/>
              <a:buAutoNum type="arabicPeriod"/>
            </a:pPr>
            <a:r>
              <a:rPr lang="el-GR" dirty="0"/>
              <a:t>Απελευθερώστε τον αεραγωγό (έκταση της κεφαλής προς τα πίσω και ανύψωση του πηγουνιού) συνηθέστερη αιτία απόφραξης αεραγωγού σε θύμα χωρίς αισθήσεις είναι η βάση της γλώσσας </a:t>
            </a:r>
          </a:p>
          <a:p>
            <a:pPr>
              <a:buFont typeface="+mj-lt"/>
              <a:buAutoNum type="arabicPeriod"/>
            </a:pPr>
            <a:r>
              <a:rPr lang="el-GR" dirty="0"/>
              <a:t>Ελέγξτε για αναπνοή (βλέπω, ακούω και αισθάνομαι για 10 δευτερόλεπτα)</a:t>
            </a:r>
          </a:p>
          <a:p>
            <a:pPr>
              <a:buFont typeface="+mj-lt"/>
              <a:buAutoNum type="arabicPeriod"/>
            </a:pPr>
            <a:r>
              <a:rPr lang="el-GR" dirty="0"/>
              <a:t>Καλέστε το 166 Το 166 είναι το νούμερο του Ε.Κ.Α.Β. σε όλη την Ελλάδα.</a:t>
            </a:r>
          </a:p>
          <a:p>
            <a:pPr>
              <a:buFont typeface="+mj-lt"/>
              <a:buAutoNum type="arabicPeriod"/>
            </a:pPr>
            <a:r>
              <a:rPr lang="el-GR" dirty="0"/>
              <a:t>Ξεκινήστε ΚΑΡΠΑ </a:t>
            </a:r>
          </a:p>
        </p:txBody>
      </p:sp>
    </p:spTree>
    <p:extLst>
      <p:ext uri="{BB962C8B-B14F-4D97-AF65-F5344CB8AC3E}">
        <p14:creationId xmlns:p14="http://schemas.microsoft.com/office/powerpoint/2010/main" val="91006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136" name="Picture 16" descr="https://lh4.googleusercontent.com/m5_0huJLeE684jDG7NoDRk-D06w7IbBHAwOBey3fYpSeGnUR1JCnUZ3hrlh_XJlS2ez9_H3GgA5xUUQTTCBi0wHC_vBw_uVcyVI33NGnH-iU_jXdKtSHp1K36kMm-mUTdp_OylCv0rdS145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22924"/>
            <a:ext cx="2407725" cy="3014952"/>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s://lh3.googleusercontent.com/EUPBWG3uwKRdy1gjW5tyueVsmDxjoC4BOmPiJAl0-pBdl9FyE77yLhGQJqj_mxelrcbhMTlLPQN8INkOw2yI5xsbr4ntDZtjGZBDUxpTOp99cD9DN7ionk-OWzFTzm8vfy9HHpgMk5Dx9HBR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342" y="422924"/>
            <a:ext cx="2601609" cy="294009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s://lh5.googleusercontent.com/eruzRabvPkCZfEcYIGPamdx6r-yxSXuwuQvp_V3Sih4LSEQkQf6B5t4TAapm2YVODGYQYux1RVuB_OJIWjdez6wkX-AM-Kz1VFQ64cdrUSUmtRI7YNmZ24GgThvHcLe1lqgZrd_-elHQxhp9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606" y="329876"/>
            <a:ext cx="2203270" cy="3201048"/>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lh6.googleusercontent.com/RzLW2GZi489ygm6_xuCxZdHizXNX26UlYA9kdx1bZhugqJAP8hgsz1RkSX1DA60KqyKd39vgx4knvq2MfeeUREbWVj5PRul5v-r6uRvsuQx26MegoVtObJ-aUhlH-cJ5fu9Kau80-LXliNcd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19" y="3911966"/>
            <a:ext cx="3075914" cy="2533106"/>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s://lh6.googleusercontent.com/jATUISwNThKLuFOeMg0i5x13a-NCnRnN0_5_GDGKdVMxH8U0wYn07FWBMVvwA-AEYOALi3QWgpWYMLI2tSY1UH37nFURSfbMqy4d-cRQLn_Fx0ld-bT0IPAE2M90YMW30ikpWC34N9rcTHSC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960" y="3642741"/>
            <a:ext cx="1967047" cy="302184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s://lh6.googleusercontent.com/hKihBMLq6Rphrmik5ZW73QpbIrf7oetXx3B19l3YT4owe1r8BCGaEN64Mu_ACXyDdaj2RVz1G_6YzVR_ROkdrR0FuoHNSm1qSd_9tvMHImOH0Z6HHZ7kGHOqK9vcX19KFYPqJtq_Iid470KVh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445" y="4168934"/>
            <a:ext cx="2961784" cy="218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3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Θωρακικές συμπιέσεις </a:t>
            </a:r>
            <a:br>
              <a:rPr lang="el-GR" dirty="0"/>
            </a:br>
            <a:endParaRPr lang="el-GR" dirty="0"/>
          </a:p>
        </p:txBody>
      </p:sp>
      <p:sp>
        <p:nvSpPr>
          <p:cNvPr id="3" name="Θέση περιεχομένου 2"/>
          <p:cNvSpPr>
            <a:spLocks noGrp="1"/>
          </p:cNvSpPr>
          <p:nvPr>
            <p:ph idx="1"/>
          </p:nvPr>
        </p:nvSpPr>
        <p:spPr>
          <a:xfrm>
            <a:off x="391886" y="1471749"/>
            <a:ext cx="8882116" cy="4569613"/>
          </a:xfrm>
        </p:spPr>
        <p:txBody>
          <a:bodyPr>
            <a:normAutofit/>
          </a:bodyPr>
          <a:lstStyle/>
          <a:p>
            <a:r>
              <a:rPr lang="el-GR" dirty="0"/>
              <a:t>Τοποθετήστε το θύμα σε ύπτια θέση και σε σκληρή επιφάνεια.             </a:t>
            </a:r>
          </a:p>
          <a:p>
            <a:r>
              <a:rPr lang="el-GR" dirty="0"/>
              <a:t>Τοποθετήστε την βάση της παλάμης του ενός χεριού σας στο κέντρο του θώρακα.              </a:t>
            </a:r>
          </a:p>
          <a:p>
            <a:r>
              <a:rPr lang="el-GR" dirty="0"/>
              <a:t>Με το άλλο σας χέρι ακουμπήστε το πρώτο και πλέξτε τα δάκτυλα. </a:t>
            </a:r>
          </a:p>
          <a:p>
            <a:r>
              <a:rPr lang="el-GR" dirty="0"/>
              <a:t>Ελάτε σε μια καλή κάθετη θέση πάνω από τον θώρακα του θύματος με τεντωμένους αγκώνες και ώμους.</a:t>
            </a:r>
          </a:p>
          <a:p>
            <a:r>
              <a:rPr lang="el-GR" dirty="0"/>
              <a:t>Πιέστε το στέρνο 5-6 εκατοστά.</a:t>
            </a:r>
          </a:p>
          <a:p>
            <a:r>
              <a:rPr lang="el-GR" dirty="0"/>
              <a:t>Ακολούθως, σταματήστε την πίεση, επιτρέποντας στον θώρακα να χαλαρώσει πλήρως, χωρίς όμως να χαθεί η επαφή των χεριών σας με τον θώρακα του θύματος.</a:t>
            </a:r>
          </a:p>
          <a:p>
            <a:r>
              <a:rPr lang="el-GR" dirty="0"/>
              <a:t>Ο ρυθμός θωρακικών συμπιέσεων πρέπει να είναι ανάμεσα στις 100-120 το λεπτό.</a:t>
            </a:r>
          </a:p>
          <a:p>
            <a:endParaRPr lang="el-GR" dirty="0"/>
          </a:p>
          <a:p>
            <a:endParaRPr lang="el-GR" dirty="0"/>
          </a:p>
        </p:txBody>
      </p:sp>
      <p:pic>
        <p:nvPicPr>
          <p:cNvPr id="6146" name="Picture 2" descr="https://lh5.googleusercontent.com/YTd8DzRqDDsc4BGi1A7d_SzV_S2SMVsjX9N2JqhpjUGcFz81Mv4odqCzTpNcbyEp1DDSjOvZSVw_a2ZfC6hWE8s6nHSmm2-x7oNTUeCS65R4zFa3CLxNF0aCZFJOuAEL2vYDch7UIcrFAPji_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831" y="2386148"/>
            <a:ext cx="2362044" cy="25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63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Εμφυσήσεις διάσωσης</a:t>
            </a:r>
            <a:br>
              <a:rPr lang="el-GR" dirty="0"/>
            </a:br>
            <a:endParaRPr lang="el-GR" dirty="0"/>
          </a:p>
        </p:txBody>
      </p:sp>
      <p:sp>
        <p:nvSpPr>
          <p:cNvPr id="3" name="Θέση περιεχομένου 2"/>
          <p:cNvSpPr>
            <a:spLocks noGrp="1"/>
          </p:cNvSpPr>
          <p:nvPr>
            <p:ph idx="1"/>
          </p:nvPr>
        </p:nvSpPr>
        <p:spPr>
          <a:xfrm>
            <a:off x="243840" y="1750425"/>
            <a:ext cx="9030162" cy="4430276"/>
          </a:xfrm>
        </p:spPr>
        <p:txBody>
          <a:bodyPr>
            <a:normAutofit/>
          </a:bodyPr>
          <a:lstStyle/>
          <a:p>
            <a:r>
              <a:rPr lang="el-GR" dirty="0"/>
              <a:t>Τοποθετείστε το θύμα σε ύπτια θέση</a:t>
            </a:r>
          </a:p>
          <a:p>
            <a:r>
              <a:rPr lang="el-GR" dirty="0"/>
              <a:t>Διατηρώντας τον αεραγωγό ανοικτό (με έκταση κεφαλής και ανύψωση πηγουνιού) χρησιμοποιήστε δύο από τα δάκτυλα του χεριού σας, το οποίο βρίσκεται πάνω στο μέτωπο και εκτείνει την κεφαλή, για να κλείσετε την μύτη.</a:t>
            </a:r>
          </a:p>
          <a:p>
            <a:r>
              <a:rPr lang="el-GR" dirty="0"/>
              <a:t>Με το άλλο χέρι, κρατήστε το πηγούνι ανυψωμένο, επιτρέποντας στο στόμα να ανοίξει.</a:t>
            </a:r>
          </a:p>
          <a:p>
            <a:r>
              <a:rPr lang="el-GR" dirty="0"/>
              <a:t>Εισπνεύστε κανονικά και τοποθετήστε τα χείλη σας στεγανά γύρο από το στόμα του θύματος.</a:t>
            </a:r>
          </a:p>
          <a:p>
            <a:r>
              <a:rPr lang="el-GR" dirty="0"/>
              <a:t>Εκπνεύστε σταθερά στο στόμα του θύματος για περίπου 1 δευτερόλεπτο.</a:t>
            </a:r>
          </a:p>
          <a:p>
            <a:r>
              <a:rPr lang="el-GR" dirty="0"/>
              <a:t>Εάν είναι δυνατό, παρατηρήστε το στήθος του θύματος, για να δείτε εάν ο θώρακας ανυψώνεται κατά την διάρκεια των εμφυσήσεων διάσωσης.</a:t>
            </a:r>
          </a:p>
          <a:p>
            <a:r>
              <a:rPr lang="el-GR" dirty="0"/>
              <a:t>Κάθε εμφύσηση πρέπει να είναι επαρκής ώστε να προκαλεί ανύψωση του θώρακα του θύματος, </a:t>
            </a:r>
          </a:p>
          <a:p>
            <a:endParaRPr lang="el-GR" dirty="0"/>
          </a:p>
        </p:txBody>
      </p:sp>
      <p:pic>
        <p:nvPicPr>
          <p:cNvPr id="7170" name="Picture 2" descr="https://lh6.googleusercontent.com/hKihBMLq6Rphrmik5ZW73QpbIrf7oetXx3B19l3YT4owe1r8BCGaEN64Mu_ACXyDdaj2RVz1G_6YzVR_ROkdrR0FuoHNSm1qSd_9tvMHImOH0Z6HHZ7kGHOqK9vcX19KFYPqJtq_Iid470KV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091" y="94231"/>
            <a:ext cx="2755911" cy="203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2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Σταματήστε μόνον όταν:</a:t>
            </a:r>
            <a:br>
              <a:rPr lang="el-GR" dirty="0"/>
            </a:br>
            <a:endParaRPr lang="el-GR" dirty="0"/>
          </a:p>
        </p:txBody>
      </p:sp>
      <p:sp>
        <p:nvSpPr>
          <p:cNvPr id="3" name="Θέση περιεχομένου 2"/>
          <p:cNvSpPr>
            <a:spLocks noGrp="1"/>
          </p:cNvSpPr>
          <p:nvPr>
            <p:ph idx="1"/>
          </p:nvPr>
        </p:nvSpPr>
        <p:spPr>
          <a:xfrm>
            <a:off x="677334" y="2160589"/>
            <a:ext cx="3598575" cy="3880773"/>
          </a:xfrm>
        </p:spPr>
        <p:txBody>
          <a:bodyPr/>
          <a:lstStyle/>
          <a:p>
            <a:r>
              <a:rPr lang="el-GR" dirty="0"/>
              <a:t>Τη διαδικασία αναλάβει εξειδικευμένη ομάδα.</a:t>
            </a:r>
          </a:p>
          <a:p>
            <a:r>
              <a:rPr lang="el-GR" dirty="0"/>
              <a:t>Έχετε εξαντληθεί</a:t>
            </a:r>
          </a:p>
          <a:p>
            <a:r>
              <a:rPr lang="el-GR" dirty="0"/>
              <a:t>Το θύμα αρχίσει να αναπνέει φυσιολογικά</a:t>
            </a:r>
          </a:p>
          <a:p>
            <a:r>
              <a:rPr lang="el-GR" dirty="0"/>
              <a:t>Έλθει αυτόματος εξωτερικός </a:t>
            </a:r>
            <a:r>
              <a:rPr lang="el-GR" dirty="0" err="1"/>
              <a:t>απινιδωτής</a:t>
            </a:r>
            <a:r>
              <a:rPr lang="el-GR" dirty="0"/>
              <a:t> (ΑΕΑ)</a:t>
            </a:r>
          </a:p>
          <a:p>
            <a:r>
              <a:rPr lang="el-GR" dirty="0"/>
              <a:t>Διαφορετικά, μην διακόπτετε τις θωρακικές συμπιέσεις</a:t>
            </a:r>
          </a:p>
          <a:p>
            <a:endParaRPr lang="el-GR" dirty="0"/>
          </a:p>
        </p:txBody>
      </p:sp>
      <p:pic>
        <p:nvPicPr>
          <p:cNvPr id="8194" name="Picture 2" descr="https://lh3.googleusercontent.com/4xoNcra1vp4aOler1YAZ7NVRZPrAbq2SIie6jIB2xIoDsteBc2Nl47GuQoMcShKrNXXrc0WOX9J7N_zjB17MGnlvQHFWQ5BwjY-kvnOmgILEGb2f2LyAXxsnoKknaVPHMTkZUIthgA961VEM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931" y="2020043"/>
            <a:ext cx="3734254" cy="381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1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11284007" cy="1320800"/>
          </a:xfrm>
        </p:spPr>
        <p:txBody>
          <a:bodyPr/>
          <a:lstStyle/>
          <a:p>
            <a:r>
              <a:rPr lang="el-GR" dirty="0"/>
              <a:t>Πρώτες βοήθειες </a:t>
            </a:r>
            <a:r>
              <a:rPr lang="el-GR" dirty="0" smtClean="0"/>
              <a:t>​για </a:t>
            </a:r>
            <a:r>
              <a:rPr lang="el-GR" dirty="0"/>
              <a:t>τα δαγκώματα</a:t>
            </a:r>
            <a:endParaRPr lang="el-GR" dirty="0"/>
          </a:p>
        </p:txBody>
      </p:sp>
      <p:sp>
        <p:nvSpPr>
          <p:cNvPr id="3" name="Θέση περιεχομένου 2"/>
          <p:cNvSpPr>
            <a:spLocks noGrp="1"/>
          </p:cNvSpPr>
          <p:nvPr>
            <p:ph idx="1"/>
          </p:nvPr>
        </p:nvSpPr>
        <p:spPr/>
        <p:txBody>
          <a:bodyPr>
            <a:normAutofit fontScale="92500" lnSpcReduction="10000"/>
          </a:bodyPr>
          <a:lstStyle/>
          <a:p>
            <a:pPr fontAlgn="base"/>
            <a:r>
              <a:rPr lang="el-GR" b="1" dirty="0"/>
              <a:t>Σοβαρά δαγκώματα</a:t>
            </a:r>
            <a:r>
              <a:rPr lang="el-GR" dirty="0"/>
              <a:t>​</a:t>
            </a:r>
          </a:p>
          <a:p>
            <a:pPr fontAlgn="base"/>
            <a:r>
              <a:rPr lang="el-GR" dirty="0"/>
              <a:t>Ένα δάγκωμα θεωρείτε σοβαρό όταν είναι βαθύ και υπάρχει </a:t>
            </a:r>
            <a:r>
              <a:rPr lang="el-GR" b="1" dirty="0"/>
              <a:t>αιμορραγία</a:t>
            </a:r>
            <a:r>
              <a:rPr lang="el-GR" dirty="0"/>
              <a:t>. Πρώτη μέριμνά μας είναι το σταμάτημα της αιμορραγίας με άμεση πίεση επί του τραύματος. Εάν πρόκειται για τραύμα κάποιου μέλους (πόδι, χέρι), τότε αυτό ανυψώνεται και συγκρατείται σε λοξή θέση. Στη συνέχεια τοποθετείστε πάνω του καθαρές γάζες και πιέστε. Μετά το σταμάτημα της αιμορραγίας πλύνετε το με καθαρό νερό.</a:t>
            </a:r>
            <a:r>
              <a:rPr lang="en-US" dirty="0"/>
              <a:t>​</a:t>
            </a:r>
          </a:p>
          <a:p>
            <a:pPr fontAlgn="base"/>
            <a:r>
              <a:rPr lang="el-GR" dirty="0"/>
              <a:t>Στην περίπτωση που ο τραυματισμός προήλθε από άγνωστο ζώο θα πρέπει </a:t>
            </a:r>
            <a:r>
              <a:rPr lang="el-GR" b="1" dirty="0"/>
              <a:t>να επισκεφτείτε άμεσα τον γιατρό σας</a:t>
            </a:r>
            <a:r>
              <a:rPr lang="el-GR" dirty="0"/>
              <a:t> για χορήγηση αντιτετανικού και αντιλυσσικού ορού αν κριθεί απαραίτητο. Αν το ζώο που προκάλεσε το τραύμα είναι οικόσιτο, υγιές και διαθέσιμο, τίθεται σε παρακολούθηση για δέκα μέρες και παίρνονται τα συνήθη μέτρα για την περιποίηση των τραυμάτων. Αξίζει να σημειωθεί πως εκτός από τους σκύλους, λύσσα μπορεί να έχουν και άλλα ζώα όπως οι σκίουροι, οι αλεπούδες, οι λύκοι, οι νυχτερίδες, τα κουνάβια, οι νυφίτσες κ.α.</a:t>
            </a:r>
            <a:r>
              <a:rPr lang="en-US" dirty="0"/>
              <a:t>​</a:t>
            </a:r>
          </a:p>
          <a:p>
            <a:pPr fontAlgn="base"/>
            <a:endParaRPr lang="el-GR" dirty="0"/>
          </a:p>
          <a:p>
            <a:endParaRPr lang="el-GR" dirty="0"/>
          </a:p>
        </p:txBody>
      </p:sp>
    </p:spTree>
    <p:extLst>
      <p:ext uri="{BB962C8B-B14F-4D97-AF65-F5344CB8AC3E}">
        <p14:creationId xmlns:p14="http://schemas.microsoft.com/office/powerpoint/2010/main" val="63900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fontAlgn="base"/>
            <a:r>
              <a:rPr lang="el-GR" b="1" dirty="0"/>
              <a:t>Τσιμπήματα εντόμων</a:t>
            </a:r>
            <a:r>
              <a:rPr lang="el-GR" dirty="0"/>
              <a:t>​</a:t>
            </a:r>
          </a:p>
          <a:p>
            <a:pPr fontAlgn="base"/>
            <a:r>
              <a:rPr lang="el-GR" dirty="0"/>
              <a:t>Πρέπει να είμαστε αρκετά προσεκτικοί όσον αφορά τα τσιμπήματα από τα έντομα γιατί πολλοί είναι αλλεργικοί χωρίς να το ξέρουν. Μετά το τσίμπημα πρέπει να απομακρύνουμε αμέσως </a:t>
            </a:r>
            <a:r>
              <a:rPr lang="el-GR" b="1" dirty="0"/>
              <a:t>το κεντρί </a:t>
            </a:r>
            <a:r>
              <a:rPr lang="el-GR" dirty="0"/>
              <a:t>από το δέρμα. Στη συνέχεια τοποθετείστε κ</a:t>
            </a:r>
            <a:r>
              <a:rPr lang="el-GR" b="1" dirty="0"/>
              <a:t>ρύες κομπρέσες </a:t>
            </a:r>
            <a:r>
              <a:rPr lang="el-GR" dirty="0"/>
              <a:t>πάνω στην περιοχή του τσιμπήματος για να ανακουφιστεί ο ασθενής από το πρήξιμο και την κοκκινίλα. Αν συνεχιστούν τα συμπτώματα επισκεφτείτε ένα γιατρό λήψη κάποιου </a:t>
            </a:r>
            <a:r>
              <a:rPr lang="el-GR" dirty="0" err="1"/>
              <a:t>αντιϊσταμινικού</a:t>
            </a:r>
            <a:r>
              <a:rPr lang="el-GR" dirty="0"/>
              <a:t> χαπιού για ταχεία υποχώρηση.</a:t>
            </a:r>
            <a:r>
              <a:rPr lang="en-US" dirty="0"/>
              <a:t>​</a:t>
            </a:r>
          </a:p>
          <a:p>
            <a:pPr marL="0" indent="0" fontAlgn="base">
              <a:buNone/>
            </a:pPr>
            <a:r>
              <a:rPr lang="el-GR" dirty="0"/>
              <a:t>​</a:t>
            </a:r>
          </a:p>
          <a:p>
            <a:endParaRPr lang="el-GR" dirty="0"/>
          </a:p>
        </p:txBody>
      </p:sp>
    </p:spTree>
    <p:extLst>
      <p:ext uri="{BB962C8B-B14F-4D97-AF65-F5344CB8AC3E}">
        <p14:creationId xmlns:p14="http://schemas.microsoft.com/office/powerpoint/2010/main" val="344020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fontAlgn="base"/>
            <a:r>
              <a:rPr lang="el-GR" b="1" dirty="0"/>
              <a:t>Τσιμπήματα στη θάλασσα</a:t>
            </a:r>
            <a:r>
              <a:rPr lang="el-GR" dirty="0"/>
              <a:t>​</a:t>
            </a:r>
          </a:p>
          <a:p>
            <a:pPr fontAlgn="base"/>
            <a:r>
              <a:rPr lang="el-GR" dirty="0"/>
              <a:t>Οι συχνότεροι θαλάσσιοι «τραυματισμοί» προέρχονται από </a:t>
            </a:r>
            <a:r>
              <a:rPr lang="el-GR" b="1" dirty="0"/>
              <a:t>τσούχτρες, αχινούς, ανεμώνες και μέδουσες</a:t>
            </a:r>
            <a:r>
              <a:rPr lang="el-GR" dirty="0"/>
              <a:t>. Όλα τα τσιμπήματα ή τα κεντρίσματα από τα θαλάσσια ζώα παρουσιάζουν έντονο, τσουχτερό πόνο και, ελάχιστες φορές, γενικά συμπτώματα, όπως ζάλη, εξάντληση, παράλυση, κράμπα, ναυτία, εμετό ή δύσπνοια. Για τα κεντρίσματα από αχινούς και ορισμένα ψάρια του γλυκού και αλμυρού νερού δεν υπάρχουν ειδικά αντίδοτα. Το </a:t>
            </a:r>
            <a:r>
              <a:rPr lang="el-GR" b="1" dirty="0"/>
              <a:t>οινόπνευμα και η αμμωνία</a:t>
            </a:r>
            <a:r>
              <a:rPr lang="el-GR" dirty="0"/>
              <a:t> εξουδετερώνουν μόνο τις τοξίνες της μέδουσας. Το δηλητήριο της ανεμώνης αδρανοποιείται με τη θερμότητα.</a:t>
            </a:r>
            <a:r>
              <a:rPr lang="en-US" dirty="0"/>
              <a:t>​</a:t>
            </a:r>
          </a:p>
          <a:p>
            <a:pPr marL="0" indent="0" fontAlgn="base">
              <a:buNone/>
            </a:pPr>
            <a:r>
              <a:rPr lang="el-GR" dirty="0"/>
              <a:t>​</a:t>
            </a:r>
          </a:p>
          <a:p>
            <a:endParaRPr lang="el-GR" dirty="0"/>
          </a:p>
        </p:txBody>
      </p:sp>
    </p:spTree>
    <p:extLst>
      <p:ext uri="{BB962C8B-B14F-4D97-AF65-F5344CB8AC3E}">
        <p14:creationId xmlns:p14="http://schemas.microsoft.com/office/powerpoint/2010/main" val="247661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20000"/>
          </a:bodyPr>
          <a:lstStyle/>
          <a:p>
            <a:pPr fontAlgn="base"/>
            <a:r>
              <a:rPr lang="el-GR" b="1" dirty="0"/>
              <a:t>Δαγκώματα φιδιών</a:t>
            </a:r>
            <a:r>
              <a:rPr lang="el-GR" dirty="0"/>
              <a:t>​</a:t>
            </a:r>
          </a:p>
          <a:p>
            <a:pPr fontAlgn="base"/>
            <a:r>
              <a:rPr lang="el-GR" dirty="0"/>
              <a:t>Στην Ελλάδα υπάρχει μόνο </a:t>
            </a:r>
            <a:r>
              <a:rPr lang="el-GR" b="1" dirty="0"/>
              <a:t>ένα δηλητηριώδες φίδι, η οχιά</a:t>
            </a:r>
            <a:r>
              <a:rPr lang="el-GR" dirty="0"/>
              <a:t>. Το δάγκωμα προκαλεί αμέσως ισχυρό πόνο, οίδημα και εκχύμωση στην περιοχή. Μέσα σε 15 περίπου λεπτά αρχίζει η εμφάνιση των γενικών συμπτωμάτων, που περιλαμβάνουν ναυτία, εμετό, υπόταση, αρρυθμίες, ίλιγγο, σπασμούς, παραλήρημα και κώμα. Το θύμα ξαπλώνεται και απαγορεύονται οι μετακινήσεις του. Η περιοχή του τραύματος πιέζεται περιμετρικά, ώστε να απομακρυνθεί από την περιοχή η μέγιστη δυνατή ποσότητα αίματος </a:t>
            </a:r>
            <a:r>
              <a:rPr lang="el-GR" b="1" dirty="0"/>
              <a:t>με το εμπεριεχόμενο δηλητήριο</a:t>
            </a:r>
            <a:r>
              <a:rPr lang="el-GR" dirty="0"/>
              <a:t>. Η αναρρόφηση του δηλητηρίου γίνεται με το στόμα ή με κατάλληλες βεντούζες. Στη συνέχεια πρέπει </a:t>
            </a:r>
            <a:r>
              <a:rPr lang="el-GR" b="1" dirty="0"/>
              <a:t>να περιοριστεί η κυκλοφορία του αίματος στην περιοχή του δαγκώματος</a:t>
            </a:r>
            <a:r>
              <a:rPr lang="el-GR" dirty="0"/>
              <a:t>. Με ελαστικό επίδεσμο ή λωρίδες υφάσματος επιχειρείται η περίδεση του μέλους 3-4 δάκτυλα πάνω από σημείο του δαγκώματος. Απαγορεύεται όμως η χορήγηση οινοπνευματωδών ποτών, δεδομένου ότι το οινόπνευμα προκαλεί αγγειοδιαστολή, διευκολύνοντας τη διασπορά του δηλητηρίου. Συνίσταται η γρήγορη μεταφορά του θύματος στο νοσοκομείο.</a:t>
            </a:r>
            <a:r>
              <a:rPr lang="en-US" dirty="0"/>
              <a:t>​</a:t>
            </a:r>
          </a:p>
          <a:p>
            <a:pPr marL="0" indent="0" fontAlgn="base">
              <a:buNone/>
            </a:pPr>
            <a:r>
              <a:rPr lang="el-GR" dirty="0"/>
              <a:t>​</a:t>
            </a:r>
          </a:p>
        </p:txBody>
      </p:sp>
    </p:spTree>
    <p:extLst>
      <p:ext uri="{BB962C8B-B14F-4D97-AF65-F5344CB8AC3E}">
        <p14:creationId xmlns:p14="http://schemas.microsoft.com/office/powerpoint/2010/main" val="233971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τρεις κατηγορίες των θλάσεων</a:t>
            </a:r>
          </a:p>
        </p:txBody>
      </p:sp>
      <p:sp>
        <p:nvSpPr>
          <p:cNvPr id="3" name="Θέση περιεχομένου 2"/>
          <p:cNvSpPr>
            <a:spLocks noGrp="1"/>
          </p:cNvSpPr>
          <p:nvPr>
            <p:ph idx="1"/>
          </p:nvPr>
        </p:nvSpPr>
        <p:spPr/>
        <p:txBody>
          <a:bodyPr/>
          <a:lstStyle/>
          <a:p>
            <a:pPr marL="0" indent="0">
              <a:buNone/>
            </a:pPr>
            <a:r>
              <a:rPr lang="el-GR" dirty="0"/>
              <a:t>Οι θλάσεις χωρίζονται σε 3 κατηγορίες, ανάλογα με τη βαρύτητα τους. </a:t>
            </a:r>
          </a:p>
          <a:p>
            <a:r>
              <a:rPr lang="el-GR" dirty="0"/>
              <a:t>Θλάση 1ου βαθμού: Υπάρχει διάταση του μυός χωρίς ορατή ρήξη των μυϊκών ινών, παρά ένα οίδημα το οποίο είναι φανερό στον υπέρηχο. Η θλάση 1ου βαθμού ονομάζεται και «τράβηγμα».</a:t>
            </a:r>
          </a:p>
          <a:p>
            <a:r>
              <a:rPr lang="el-GR" dirty="0"/>
              <a:t>Θλάση 2ου βαθμού: Ρήξη των μυϊκών ινών σε ένα τμήμα του μυός, χωρίς να υπάρχει λύση στην συνέχεια του. </a:t>
            </a:r>
          </a:p>
          <a:p>
            <a:r>
              <a:rPr lang="el-GR" dirty="0"/>
              <a:t>Θλάση 3ου βαθμού: Πλήρης διατομή του μυός με λύση της συνέχειας του (κοινώς κόβεται ο μυς) και απαντάται σπανιότερα.</a:t>
            </a:r>
          </a:p>
          <a:p>
            <a:endParaRPr lang="el-GR" dirty="0"/>
          </a:p>
        </p:txBody>
      </p:sp>
      <p:pic>
        <p:nvPicPr>
          <p:cNvPr id="2050" name="Picture 2" descr="θλάση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45" y="5079980"/>
            <a:ext cx="284797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04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0771" y="461318"/>
            <a:ext cx="9875336" cy="1320800"/>
          </a:xfrm>
        </p:spPr>
        <p:txBody>
          <a:bodyPr/>
          <a:lstStyle/>
          <a:p>
            <a:r>
              <a:rPr lang="el-GR" dirty="0"/>
              <a:t>Πρόληψη από δαγκώματα και τσιμπήματα</a:t>
            </a:r>
          </a:p>
        </p:txBody>
      </p:sp>
      <p:sp>
        <p:nvSpPr>
          <p:cNvPr id="3" name="Θέση περιεχομένου 2"/>
          <p:cNvSpPr>
            <a:spLocks noGrp="1"/>
          </p:cNvSpPr>
          <p:nvPr>
            <p:ph idx="1"/>
          </p:nvPr>
        </p:nvSpPr>
        <p:spPr>
          <a:xfrm>
            <a:off x="611431" y="2123589"/>
            <a:ext cx="8596668" cy="3880773"/>
          </a:xfrm>
        </p:spPr>
        <p:txBody>
          <a:bodyPr/>
          <a:lstStyle/>
          <a:p>
            <a:pPr marL="0" indent="0" algn="ctr">
              <a:buNone/>
            </a:pPr>
            <a:r>
              <a:rPr lang="el-GR" dirty="0"/>
              <a:t>ΠΡΟΛΗΨΗ ΓΙΑ ΤΣΙΜΠΗΜΑΤΑ ΕΝΤΟΜΩΝ</a:t>
            </a:r>
          </a:p>
          <a:p>
            <a:pPr algn="ctr"/>
            <a:endParaRPr lang="el-GR" dirty="0"/>
          </a:p>
        </p:txBody>
      </p:sp>
      <p:sp>
        <p:nvSpPr>
          <p:cNvPr id="4" name="Ορθογώνιο 3"/>
          <p:cNvSpPr/>
          <p:nvPr/>
        </p:nvSpPr>
        <p:spPr>
          <a:xfrm>
            <a:off x="380772" y="2771315"/>
            <a:ext cx="8623186" cy="2585323"/>
          </a:xfrm>
          <a:prstGeom prst="rect">
            <a:avLst/>
          </a:prstGeom>
        </p:spPr>
        <p:txBody>
          <a:bodyPr wrap="square">
            <a:spAutoFit/>
          </a:bodyPr>
          <a:lstStyle/>
          <a:p>
            <a:pPr marL="285750" indent="-285750">
              <a:buFont typeface="Wingdings" panose="05000000000000000000" pitchFamily="2" charset="2"/>
              <a:buChar char="Ø"/>
            </a:pPr>
            <a:r>
              <a:rPr lang="el-GR" dirty="0"/>
              <a:t>Κάλυψη του δέρματος.</a:t>
            </a:r>
          </a:p>
          <a:p>
            <a:pPr marL="285750" indent="-285750">
              <a:buFont typeface="Wingdings" panose="05000000000000000000" pitchFamily="2" charset="2"/>
              <a:buChar char="Ø"/>
            </a:pPr>
            <a:r>
              <a:rPr lang="el-GR" dirty="0"/>
              <a:t>Βάζετε ειδικά δικτυωτά υφάσματα, που να μην επιτρέπουν τη διέλευση κουνουπιών ή άλλων εντόμων πάνω από το κρεβάτι σας όταν κοιμάστε. Χρησιμοποιήστε ανάλογα δικτυωτά υλικά για φραγή της διέλευσης εντόμων, από τα ανοικτά παράθυρα και πόρτες. </a:t>
            </a:r>
          </a:p>
          <a:p>
            <a:pPr marL="285750" indent="-285750">
              <a:buFont typeface="Wingdings" panose="05000000000000000000" pitchFamily="2" charset="2"/>
              <a:buChar char="Ø"/>
            </a:pPr>
            <a:r>
              <a:rPr lang="el-GR" dirty="0"/>
              <a:t>Μην αφήνετε στάσιμα νερά, οπουδήποτε είναι δυνατόν αυτά να υπάρχουν, όπως σε δοχεία, αυλάκια, υδρορροές, δεξαμενές, λούκια ή αλλού. </a:t>
            </a:r>
          </a:p>
          <a:p>
            <a:pPr marL="285750" indent="-285750">
              <a:buFont typeface="Wingdings" panose="05000000000000000000" pitchFamily="2" charset="2"/>
              <a:buChar char="Ø"/>
            </a:pPr>
            <a:r>
              <a:rPr lang="el-GR" dirty="0"/>
              <a:t>Διατηρείτε όλους τους εσωτερικούς χώρους καθαρούς, έτσι ώστε να μην υπάρχουν εστίες προσέλκυσης των εντόμων.  </a:t>
            </a:r>
          </a:p>
        </p:txBody>
      </p:sp>
    </p:spTree>
    <p:extLst>
      <p:ext uri="{BB962C8B-B14F-4D97-AF65-F5344CB8AC3E}">
        <p14:creationId xmlns:p14="http://schemas.microsoft.com/office/powerpoint/2010/main" val="2578518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77334" y="1666319"/>
            <a:ext cx="8596668" cy="3880773"/>
          </a:xfrm>
        </p:spPr>
        <p:txBody>
          <a:bodyPr>
            <a:normAutofit fontScale="92500" lnSpcReduction="10000"/>
          </a:bodyPr>
          <a:lstStyle/>
          <a:p>
            <a:r>
              <a:rPr lang="el-GR" dirty="0"/>
              <a:t>Να είστε ιδιαίτερα προσεκτικοί σε περιοχές που είναι δυνατόν να υπάρχουν φωλιές σφηκών, μυρμηγκιών ή που είναι γνωστό ότι υπάρχουν μολυσμένα έντομα που μεταδίδουν ασθένειες. </a:t>
            </a:r>
          </a:p>
          <a:p>
            <a:r>
              <a:rPr lang="el-GR" dirty="0"/>
              <a:t>Χρησιμοποιείτε απωθητικά εντόμων. </a:t>
            </a:r>
          </a:p>
          <a:p>
            <a:r>
              <a:rPr lang="el-GR" dirty="0"/>
              <a:t>Όταν τρώτε έξω, σε ανοικτούς ή υπαίθριους χώρους χρειάζεται περισσότερη προσοχή διότι τα φαγητά και τα ποτά (ιδιαίτερα τα ζαχαρούχα) προσελκύουν τα έντομα. </a:t>
            </a:r>
          </a:p>
          <a:p>
            <a:r>
              <a:rPr lang="el-GR" dirty="0"/>
              <a:t>Μην ενοχλείτε τις φωλιές εντόμων. Εάν στο σπίτι σας ή κάπου κοντά στην κατοικία σας, υπάρχουν φωλιές εντόμων, που φοβάστε ότι δημιουργούν κινδύνους, ζητήστε τη γνώμη ειδικών για την απομάκρυνση ή την εξολόθρευση τους.  </a:t>
            </a:r>
          </a:p>
          <a:p>
            <a:r>
              <a:rPr lang="el-GR" dirty="0"/>
              <a:t>Εάν γνωρίζετε, ότι είστε αλλεργικοί και δυνατόν να έχετε σοβαρές αντιδράσεις αναφυλαξίας, μετά από τσίμπημα εντόμων, τότε να έχετε πάντοτε μαζί σας ένεση αδρεναλίνης (</a:t>
            </a:r>
            <a:r>
              <a:rPr lang="el-GR" dirty="0" err="1"/>
              <a:t>επινεφρίνη</a:t>
            </a:r>
            <a:r>
              <a:rPr lang="el-GR" dirty="0"/>
              <a:t>, </a:t>
            </a:r>
            <a:r>
              <a:rPr lang="el-GR" dirty="0" err="1"/>
              <a:t>EpiPen</a:t>
            </a:r>
            <a:r>
              <a:rPr lang="el-GR" dirty="0"/>
              <a:t>, </a:t>
            </a:r>
            <a:r>
              <a:rPr lang="el-GR" dirty="0" err="1"/>
              <a:t>Twinject</a:t>
            </a:r>
            <a:r>
              <a:rPr lang="el-GR" dirty="0"/>
              <a:t>) επείγουσας χορήγησης, που θα ζητήσετε από το γιατρό σας, να σας δώσει, εάν κρίνει ότι το χρειάζεστε. </a:t>
            </a:r>
          </a:p>
        </p:txBody>
      </p:sp>
    </p:spTree>
    <p:extLst>
      <p:ext uri="{BB962C8B-B14F-4D97-AF65-F5344CB8AC3E}">
        <p14:creationId xmlns:p14="http://schemas.microsoft.com/office/powerpoint/2010/main" val="234094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fontAlgn="base"/>
            <a:r>
              <a:rPr lang="el-GR" b="1" dirty="0"/>
              <a:t>Σκορπιοί και αράχνες</a:t>
            </a:r>
            <a:r>
              <a:rPr lang="el-GR" dirty="0"/>
              <a:t>​</a:t>
            </a:r>
          </a:p>
          <a:p>
            <a:pPr fontAlgn="base"/>
            <a:r>
              <a:rPr lang="el-GR" dirty="0"/>
              <a:t>Σε περίπτωση τσιμπήματος από σκορπιό ή αράχνη πρέπει </a:t>
            </a:r>
            <a:r>
              <a:rPr lang="el-GR" b="1" dirty="0"/>
              <a:t>να απομακρυνθεί το κεντρί </a:t>
            </a:r>
            <a:r>
              <a:rPr lang="el-GR" dirty="0"/>
              <a:t>και να γίνει περίδεση πάνω και κάτω από το τσίμπημα, για να περιοριστεί τοπικά η διάχυση του δηλητηρίου. Στη συνέχεια τοποθετούμε επιθέματα πάγου πάνω στο τσίμπημα για την επιβράδυνση του ρυθμού απορρόφησης του δηλητηρίου.</a:t>
            </a:r>
            <a:endParaRPr lang="en-US" dirty="0"/>
          </a:p>
          <a:p>
            <a:endParaRPr lang="el-GR" dirty="0"/>
          </a:p>
        </p:txBody>
      </p:sp>
    </p:spTree>
    <p:extLst>
      <p:ext uri="{BB962C8B-B14F-4D97-AF65-F5344CB8AC3E}">
        <p14:creationId xmlns:p14="http://schemas.microsoft.com/office/powerpoint/2010/main" val="34972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Ορθογώνιο 3"/>
          <p:cNvSpPr/>
          <p:nvPr/>
        </p:nvSpPr>
        <p:spPr>
          <a:xfrm>
            <a:off x="510746" y="2077636"/>
            <a:ext cx="8616779" cy="4524315"/>
          </a:xfrm>
          <a:prstGeom prst="rect">
            <a:avLst/>
          </a:prstGeom>
        </p:spPr>
        <p:txBody>
          <a:bodyPr wrap="square">
            <a:spAutoFit/>
          </a:bodyPr>
          <a:lstStyle/>
          <a:p>
            <a:pPr fontAlgn="base">
              <a:buFont typeface="Arial" panose="020B0604020202020204" pitchFamily="34" charset="0"/>
              <a:buChar char="•"/>
            </a:pPr>
            <a:r>
              <a:rPr lang="el-GR" b="1" dirty="0">
                <a:solidFill>
                  <a:srgbClr val="000000"/>
                </a:solidFill>
                <a:latin typeface="Calibri" panose="020F0502020204030204" pitchFamily="34" charset="0"/>
              </a:rPr>
              <a:t>Σκορπιοί</a:t>
            </a:r>
            <a:r>
              <a:rPr lang="el-GR" dirty="0">
                <a:solidFill>
                  <a:srgbClr val="000000"/>
                </a:solidFill>
                <a:latin typeface="Calibri" panose="020F0502020204030204" pitchFamily="34" charset="0"/>
              </a:rPr>
              <a:t>​</a:t>
            </a:r>
            <a:endParaRPr lang="el-GR" dirty="0">
              <a:solidFill>
                <a:srgbClr val="000000"/>
              </a:solidFill>
              <a:latin typeface="Arial" panose="020B0604020202020204" pitchFamily="34" charset="0"/>
            </a:endParaRPr>
          </a:p>
          <a:p>
            <a:pPr fontAlgn="base">
              <a:buFont typeface="Arial" panose="020B0604020202020204" pitchFamily="34" charset="0"/>
              <a:buChar char="•"/>
            </a:pPr>
            <a:r>
              <a:rPr lang="el-GR" dirty="0">
                <a:solidFill>
                  <a:srgbClr val="000000"/>
                </a:solidFill>
                <a:latin typeface="Calibri" panose="020F0502020204030204" pitchFamily="34" charset="0"/>
              </a:rPr>
              <a:t>Το τσίμπημά τους είναι πολύ επώδυνο και μπορεί να προκαλέσει τοπικό οίδημα και αλλαγή χρώματος στην περιοχή. είναι δυνατόν να συνοδεύεται από μούδιασμα, ναυτία, πυρετό, δυσκολία στην ομιλία, κράμπες στο στομάχι, σπασμούς και σοκ. Τότε πρέπει να χορηγηθεί ο αντίστοιχος ορός που περιέχει αντισώματα που εξουδετερώνουν το δηλητήριο.</a:t>
            </a:r>
            <a:r>
              <a:rPr lang="en-US" dirty="0" smtClean="0">
                <a:solidFill>
                  <a:srgbClr val="000000"/>
                </a:solidFill>
                <a:latin typeface="Calibri" panose="020F0502020204030204" pitchFamily="34" charset="0"/>
              </a:rPr>
              <a:t>​</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l-GR" b="1" dirty="0">
                <a:solidFill>
                  <a:srgbClr val="000000"/>
                </a:solidFill>
                <a:latin typeface="Calibri" panose="020F0502020204030204" pitchFamily="34" charset="0"/>
              </a:rPr>
              <a:t>Αράχνες</a:t>
            </a:r>
            <a:r>
              <a:rPr lang="el-GR" dirty="0">
                <a:solidFill>
                  <a:srgbClr val="000000"/>
                </a:solidFill>
                <a:latin typeface="Calibri" panose="020F0502020204030204" pitchFamily="34" charset="0"/>
              </a:rPr>
              <a:t>​</a:t>
            </a:r>
            <a:endParaRPr lang="el-GR" dirty="0">
              <a:solidFill>
                <a:srgbClr val="000000"/>
              </a:solidFill>
              <a:latin typeface="Arial" panose="020B0604020202020204" pitchFamily="34" charset="0"/>
            </a:endParaRPr>
          </a:p>
          <a:p>
            <a:pPr fontAlgn="base">
              <a:buFont typeface="Arial" panose="020B0604020202020204" pitchFamily="34" charset="0"/>
              <a:buChar char="•"/>
            </a:pPr>
            <a:r>
              <a:rPr lang="el-GR" dirty="0">
                <a:solidFill>
                  <a:srgbClr val="000000"/>
                </a:solidFill>
                <a:latin typeface="Calibri" panose="020F0502020204030204" pitchFamily="34" charset="0"/>
              </a:rPr>
              <a:t>Το δάγκωμα γίνεται αντιληπτό έπειτα από 24 ώρες περίπου, ώσπου να αρχίζει να μουδιάζει η περιοχή. Το δηλητήριο είναι </a:t>
            </a:r>
            <a:r>
              <a:rPr lang="el-GR" dirty="0" err="1">
                <a:solidFill>
                  <a:srgbClr val="000000"/>
                </a:solidFill>
                <a:latin typeface="Calibri" panose="020F0502020204030204" pitchFamily="34" charset="0"/>
              </a:rPr>
              <a:t>νευροτοξικό</a:t>
            </a:r>
            <a:r>
              <a:rPr lang="el-GR" dirty="0">
                <a:solidFill>
                  <a:srgbClr val="000000"/>
                </a:solidFill>
                <a:latin typeface="Calibri" panose="020F0502020204030204" pitchFamily="34" charset="0"/>
              </a:rPr>
              <a:t> και αφορά κυρίως σε κέντρα του νωτιαίου μυελού. Προκαλούνται κράμπες, δυσκολία στην αναπνοή, ζάλη, εφίδρωση, εμετός, ναυτία και δερματικό εξάνθημα. </a:t>
            </a:r>
            <a:r>
              <a:rPr lang="el-GR" b="1" dirty="0">
                <a:solidFill>
                  <a:srgbClr val="000000"/>
                </a:solidFill>
                <a:latin typeface="Calibri" panose="020F0502020204030204" pitchFamily="34" charset="0"/>
              </a:rPr>
              <a:t>Η αντιμετώπιση του πόνου γίνεται με ήπια αναλγητικά</a:t>
            </a:r>
            <a:r>
              <a:rPr lang="el-GR" dirty="0">
                <a:solidFill>
                  <a:srgbClr val="000000"/>
                </a:solidFill>
                <a:latin typeface="Calibri" panose="020F0502020204030204" pitchFamily="34" charset="0"/>
              </a:rPr>
              <a:t>. Αν εμφανιστούν επικίνδυνα συμπτώματα υπάρχει </a:t>
            </a:r>
            <a:r>
              <a:rPr lang="el-GR" b="1" dirty="0" err="1">
                <a:solidFill>
                  <a:srgbClr val="000000"/>
                </a:solidFill>
                <a:latin typeface="Calibri" panose="020F0502020204030204" pitchFamily="34" charset="0"/>
              </a:rPr>
              <a:t>αντι</a:t>
            </a:r>
            <a:r>
              <a:rPr lang="el-GR" b="1" dirty="0">
                <a:solidFill>
                  <a:srgbClr val="000000"/>
                </a:solidFill>
                <a:latin typeface="Calibri" panose="020F0502020204030204" pitchFamily="34" charset="0"/>
              </a:rPr>
              <a:t>-δηλητηριώδης ορός</a:t>
            </a:r>
            <a:r>
              <a:rPr lang="el-GR" dirty="0">
                <a:solidFill>
                  <a:srgbClr val="000000"/>
                </a:solidFill>
                <a:latin typeface="Calibri" panose="020F0502020204030204" pitchFamily="34" charset="0"/>
              </a:rPr>
              <a:t> που χορηγείται με ιατρική συνταγή.</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endParaRPr lang="el-GR" dirty="0">
              <a:solidFill>
                <a:srgbClr val="000000"/>
              </a:solidFill>
              <a:latin typeface="Arial" panose="020B0604020202020204" pitchFamily="34" charset="0"/>
            </a:endParaRPr>
          </a:p>
          <a:p>
            <a:pPr fontAlgn="base">
              <a:buFont typeface="Arial" panose="020B0604020202020204" pitchFamily="34" charset="0"/>
              <a:buChar char="•"/>
            </a:pPr>
            <a:endParaRPr lang="el-GR"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9817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Συμπτώματα</a:t>
            </a:r>
            <a:br>
              <a:rPr lang="el-GR" dirty="0"/>
            </a:br>
            <a:endParaRPr lang="el-GR" dirty="0"/>
          </a:p>
        </p:txBody>
      </p:sp>
      <p:sp>
        <p:nvSpPr>
          <p:cNvPr id="3" name="Θέση περιεχομένου 2"/>
          <p:cNvSpPr>
            <a:spLocks noGrp="1"/>
          </p:cNvSpPr>
          <p:nvPr>
            <p:ph idx="1"/>
          </p:nvPr>
        </p:nvSpPr>
        <p:spPr>
          <a:xfrm>
            <a:off x="387178" y="1631093"/>
            <a:ext cx="8886824" cy="4410270"/>
          </a:xfrm>
        </p:spPr>
        <p:txBody>
          <a:bodyPr/>
          <a:lstStyle/>
          <a:p>
            <a:r>
              <a:rPr lang="el-GR" dirty="0"/>
              <a:t>Πόνος τοπικά (σπάνια στην κοιλιά)  </a:t>
            </a:r>
          </a:p>
          <a:p>
            <a:r>
              <a:rPr lang="el-GR" dirty="0"/>
              <a:t>Αλλεργικές αντιδράσεις, σφύριγμα αναπνοής, πρήξιμο (προσώπου, χειλών και αναπνευστικών οδών), υπόταση</a:t>
            </a:r>
          </a:p>
          <a:p>
            <a:r>
              <a:rPr lang="el-GR" dirty="0"/>
              <a:t>Ναυτία</a:t>
            </a:r>
          </a:p>
          <a:p>
            <a:r>
              <a:rPr lang="el-GR" dirty="0"/>
              <a:t>Φουσκάλα, ερυθρότητα ή οίδημα</a:t>
            </a:r>
          </a:p>
          <a:p>
            <a:r>
              <a:rPr lang="el-GR" dirty="0"/>
              <a:t>Μολύνσεις (τοπικά ή όχι)</a:t>
            </a:r>
          </a:p>
          <a:p>
            <a:r>
              <a:rPr lang="el-GR" dirty="0"/>
              <a:t>Νεκρώσεις ιστών</a:t>
            </a:r>
          </a:p>
          <a:p>
            <a:endParaRPr lang="el-GR" dirty="0"/>
          </a:p>
        </p:txBody>
      </p:sp>
    </p:spTree>
    <p:extLst>
      <p:ext uri="{BB962C8B-B14F-4D97-AF65-F5344CB8AC3E}">
        <p14:creationId xmlns:p14="http://schemas.microsoft.com/office/powerpoint/2010/main" val="3210104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Αιμορραγίες</a:t>
            </a:r>
            <a:br>
              <a:rPr lang="el-GR" dirty="0"/>
            </a:br>
            <a:endParaRPr lang="el-GR" dirty="0"/>
          </a:p>
        </p:txBody>
      </p:sp>
      <p:sp>
        <p:nvSpPr>
          <p:cNvPr id="3" name="Θέση περιεχομένου 2"/>
          <p:cNvSpPr>
            <a:spLocks noGrp="1"/>
          </p:cNvSpPr>
          <p:nvPr>
            <p:ph idx="1"/>
          </p:nvPr>
        </p:nvSpPr>
        <p:spPr/>
        <p:txBody>
          <a:bodyPr/>
          <a:lstStyle/>
          <a:p>
            <a:r>
              <a:rPr lang="el-GR" dirty="0"/>
              <a:t>Τα αγγεία διακρίνονται στις αρτηρίες, στις φλέβες και στα τριχοειδή. Επομένως, ανάλογα ονομάζουμε τις αιμορραγίες: αρτηριακές, φλεβικές, τριχοειδικές ή μικτές, όταν έχουν καταστραφεί μαζί αρτηρίες και φλέβες. Μπορούμε να καταλάβουμε από το χρώμα του αίματος και από τον τρόπο που το αίμα βγαίνει από το αγγείο, αν η αιμορραγία είναι αρτηριακή, φλεβική ή τριχοειδική.</a:t>
            </a:r>
          </a:p>
          <a:p>
            <a:endParaRPr lang="el-GR" dirty="0"/>
          </a:p>
        </p:txBody>
      </p:sp>
    </p:spTree>
    <p:extLst>
      <p:ext uri="{BB962C8B-B14F-4D97-AF65-F5344CB8AC3E}">
        <p14:creationId xmlns:p14="http://schemas.microsoft.com/office/powerpoint/2010/main" val="38326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Πρώτες </a:t>
            </a:r>
            <a:r>
              <a:rPr lang="el-GR" dirty="0" err="1"/>
              <a:t>Βοήθεις</a:t>
            </a:r>
            <a:r>
              <a:rPr lang="el-GR" dirty="0"/>
              <a:t> Εξωτερικών Αιμορραγιών</a:t>
            </a:r>
          </a:p>
        </p:txBody>
      </p:sp>
      <p:sp>
        <p:nvSpPr>
          <p:cNvPr id="3" name="Θέση περιεχομένου 2"/>
          <p:cNvSpPr>
            <a:spLocks noGrp="1"/>
          </p:cNvSpPr>
          <p:nvPr>
            <p:ph idx="1"/>
          </p:nvPr>
        </p:nvSpPr>
        <p:spPr>
          <a:xfrm>
            <a:off x="677334" y="2160589"/>
            <a:ext cx="7609931" cy="3880773"/>
          </a:xfrm>
        </p:spPr>
        <p:txBody>
          <a:bodyPr/>
          <a:lstStyle/>
          <a:p>
            <a:r>
              <a:rPr lang="el-GR" dirty="0"/>
              <a:t>Θα πρέπει ν’ αφαιρέσουμε τα ρούχα από την περιοχή του τραύματος, για να έχουμε μια πιο καθαρή εικόνα του μεγέθους της αιμορραγίας. </a:t>
            </a:r>
          </a:p>
          <a:p>
            <a:r>
              <a:rPr lang="el-GR" dirty="0"/>
              <a:t>Κομμάτια γυαλιού ή άλλου αντικειμένου, που ίσως βρίσκονται μέσα στην πληγή, μπορούν να απομακρυνθούν με τη βοήθεια τρεχούμενου νερού. Δεν πρέπει όμως να αφαιρέσουμε αντικείμενα, που έχουν σφηνωθεί βαθιά μέσα σ’ ένα τραύμα, γιατί μπορεί να προκληθεί μεγαλύτερη αιμορραγία. Αν υπάρχει σφηνωμένο κάποιο αντικείμενο, πιέζουμε τα χείλη του τραύματος που βρίσκονται από τη μία και την άλλη πλευρά του αντικειμένου.</a:t>
            </a:r>
          </a:p>
          <a:p>
            <a:endParaRPr lang="el-GR" dirty="0"/>
          </a:p>
        </p:txBody>
      </p:sp>
    </p:spTree>
    <p:extLst>
      <p:ext uri="{BB962C8B-B14F-4D97-AF65-F5344CB8AC3E}">
        <p14:creationId xmlns:p14="http://schemas.microsoft.com/office/powerpoint/2010/main" val="35115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Απλώνουμε τον τραυματία ύπτια, για να εμποδίσουμε την ισχαιμία του εγκεφάλου.</a:t>
            </a:r>
          </a:p>
          <a:p>
            <a:r>
              <a:rPr lang="el-GR" dirty="0"/>
              <a:t>Πιέζουμε με πολλές αποστειρωμένες γάζες. Πιέζουμε για αρκετά λεπτά για να σχηματισθεί θρόμβος. Δεν αλλάζουμε γάζες, για να μην καταστρέψουμε την προσπάθεια δημιουργίας θρόμβου. Μπορούμε όμως, αν ματώσουν, να προσθέσουμε και άλλες γάζες.</a:t>
            </a:r>
          </a:p>
          <a:p>
            <a:r>
              <a:rPr lang="el-GR" dirty="0"/>
              <a:t>Αν εφαρμόσουμε περίδεση, δεν θα πρέπει να τον σφίξουμε πολύ. Η προσπάθεια μας να ελέγξουμε την αιμορραγία, δεν θα πρέπει να γίνει αιτία να σταματήσει εντελώς η κυκλοφορία του αίματος στο μέλος που αιμορραγεί, γιατί τότε θα προκαλέσουμε τη νέκρωση του. Γι’ αυτό, πάντα ελέγχουμε τις σφίξεις των άκρων, χαμηλότερα του σημείου της </a:t>
            </a:r>
            <a:r>
              <a:rPr lang="el-GR" dirty="0" err="1"/>
              <a:t>περίδεσ</a:t>
            </a:r>
            <a:endParaRPr lang="el-GR" dirty="0"/>
          </a:p>
          <a:p>
            <a:endParaRPr lang="el-GR" dirty="0"/>
          </a:p>
        </p:txBody>
      </p:sp>
    </p:spTree>
    <p:extLst>
      <p:ext uri="{BB962C8B-B14F-4D97-AF65-F5344CB8AC3E}">
        <p14:creationId xmlns:p14="http://schemas.microsoft.com/office/powerpoint/2010/main" val="2632143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Πρώτες Βοήθειες Ρινορραγιών</a:t>
            </a:r>
            <a:br>
              <a:rPr lang="el-GR" dirty="0"/>
            </a:br>
            <a:endParaRPr lang="el-GR" dirty="0"/>
          </a:p>
        </p:txBody>
      </p:sp>
      <p:sp>
        <p:nvSpPr>
          <p:cNvPr id="3" name="Θέση περιεχομένου 2"/>
          <p:cNvSpPr>
            <a:spLocks noGrp="1"/>
          </p:cNvSpPr>
          <p:nvPr>
            <p:ph idx="1"/>
          </p:nvPr>
        </p:nvSpPr>
        <p:spPr/>
        <p:txBody>
          <a:bodyPr/>
          <a:lstStyle/>
          <a:p>
            <a:r>
              <a:rPr lang="el-GR" dirty="0"/>
              <a:t>Με τον δείκτη και τον αντίχειρα, συλλαμβάνετε με δύναμη τα πτερύγια της μύτης και σκύβετε μπροστά για να αποφύγετε να καταπιείτε αίμα. Εφαρμόζετε σταθερή πίεση για δέκα τουλάχιστον λεπτά, αναπνέοντας από το στόμα.</a:t>
            </a:r>
          </a:p>
          <a:p>
            <a:r>
              <a:rPr lang="el-GR" dirty="0"/>
              <a:t> Τοποθετείστε τοπικά πάγο.</a:t>
            </a:r>
          </a:p>
          <a:p>
            <a:r>
              <a:rPr lang="el-GR" dirty="0"/>
              <a:t>Για να μην ξαναρχίσει η ρινορραγία, δεν πρέπει να φυσήξετε για λίγες ώρες τη μύτη σας, να σκύψετε, να ασχοληθείτε με κοπιώδεις δραστηριότητες ή να σηκώσετε βαριά αντικείμενα.</a:t>
            </a:r>
          </a:p>
          <a:p>
            <a:r>
              <a:rPr lang="el-GR" dirty="0"/>
              <a:t>Αποφύγετε να ξαπλώσετε ανάσκελα.</a:t>
            </a:r>
          </a:p>
          <a:p>
            <a:endParaRPr lang="el-GR" dirty="0"/>
          </a:p>
        </p:txBody>
      </p:sp>
    </p:spTree>
    <p:extLst>
      <p:ext uri="{BB962C8B-B14F-4D97-AF65-F5344CB8AC3E}">
        <p14:creationId xmlns:p14="http://schemas.microsoft.com/office/powerpoint/2010/main" val="190889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Πρώτες Βοήθειες Εγκεφαλικών Αιμορραγιών</a:t>
            </a:r>
            <a:br>
              <a:rPr lang="el-GR" dirty="0"/>
            </a:br>
            <a:endParaRPr lang="el-GR" dirty="0"/>
          </a:p>
        </p:txBody>
      </p:sp>
      <p:sp>
        <p:nvSpPr>
          <p:cNvPr id="3" name="Θέση περιεχομένου 2"/>
          <p:cNvSpPr>
            <a:spLocks noGrp="1"/>
          </p:cNvSpPr>
          <p:nvPr>
            <p:ph idx="1"/>
          </p:nvPr>
        </p:nvSpPr>
        <p:spPr/>
        <p:txBody>
          <a:bodyPr/>
          <a:lstStyle/>
          <a:p>
            <a:r>
              <a:rPr lang="el-GR" dirty="0"/>
              <a:t>Οδηγήστε τον να ξαπλώσει σε ένα κρεβάτι. Με αυτόν τον τρόπο διευκολύνεται η παροχή αίματος στον εγκέφαλο.</a:t>
            </a:r>
          </a:p>
          <a:p>
            <a:r>
              <a:rPr lang="el-GR" dirty="0"/>
              <a:t> Μην τον αφήσετε να φάει ή να πιει οτιδήποτε.</a:t>
            </a:r>
          </a:p>
          <a:p>
            <a:r>
              <a:rPr lang="el-GR" dirty="0"/>
              <a:t> Εάν κάνει εμετό, γυρίστε το κεφάλι και το σώμα του στο πλάι. Έτσι, μειώνεται η πιθανότητα να πάθει </a:t>
            </a:r>
            <a:r>
              <a:rPr lang="el-GR" dirty="0" err="1"/>
              <a:t>εισρόφηση</a:t>
            </a:r>
            <a:r>
              <a:rPr lang="el-GR" dirty="0"/>
              <a:t> (είσοδος του εμετού στην αναπνευστική οδό).</a:t>
            </a:r>
          </a:p>
          <a:p>
            <a:r>
              <a:rPr lang="el-GR" dirty="0"/>
              <a:t>Εάν χάσει τις αισθήσεις του, αρχίστε την παροχή πρώτων βοηθειών. Παρακολουθείτε την αναπνοή και το </a:t>
            </a:r>
            <a:r>
              <a:rPr lang="el-GR" dirty="0" err="1"/>
              <a:t>σφυγµό</a:t>
            </a:r>
            <a:r>
              <a:rPr lang="el-GR" dirty="0"/>
              <a:t> του κάθε 10 λεπτά και να είστε </a:t>
            </a:r>
            <a:r>
              <a:rPr lang="el-GR" dirty="0" err="1"/>
              <a:t>έτοιµοι</a:t>
            </a:r>
            <a:r>
              <a:rPr lang="el-GR" dirty="0"/>
              <a:t> να ξεκινήσετε </a:t>
            </a:r>
            <a:r>
              <a:rPr lang="el-GR" dirty="0" err="1"/>
              <a:t>καρδιοαναπνευστική</a:t>
            </a:r>
            <a:r>
              <a:rPr lang="el-GR" dirty="0"/>
              <a:t> αναζωογόνηση (ΚΑΡΠΑ) εάν χρειαστεί. </a:t>
            </a:r>
          </a:p>
          <a:p>
            <a:endParaRPr lang="el-GR" dirty="0"/>
          </a:p>
        </p:txBody>
      </p:sp>
    </p:spTree>
    <p:extLst>
      <p:ext uri="{BB962C8B-B14F-4D97-AF65-F5344CB8AC3E}">
        <p14:creationId xmlns:p14="http://schemas.microsoft.com/office/powerpoint/2010/main" val="19654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a:t>
            </a:r>
          </a:p>
        </p:txBody>
      </p:sp>
      <p:sp>
        <p:nvSpPr>
          <p:cNvPr id="3" name="Θέση περιεχομένου 2"/>
          <p:cNvSpPr>
            <a:spLocks noGrp="1"/>
          </p:cNvSpPr>
          <p:nvPr>
            <p:ph idx="1"/>
          </p:nvPr>
        </p:nvSpPr>
        <p:spPr>
          <a:xfrm>
            <a:off x="370703" y="1548715"/>
            <a:ext cx="8903299" cy="4492648"/>
          </a:xfrm>
        </p:spPr>
        <p:txBody>
          <a:bodyPr>
            <a:normAutofit/>
          </a:bodyPr>
          <a:lstStyle/>
          <a:p>
            <a:r>
              <a:rPr lang="el-GR" dirty="0"/>
              <a:t>Το πιο σύνηθες αίτιο εμφάνισης θλάσης είναι ο τραυματισμός και η απότομη και έντονη σύσπαση του μυός. Αυτό μπορεί να συμβεί για πολλούς λόγους:</a:t>
            </a:r>
          </a:p>
          <a:p>
            <a:r>
              <a:rPr lang="el-GR" dirty="0"/>
              <a:t>Ο μυς μπορεί να είναι κακώς προετοιμασμένος λόγω κακής εκγύμνασης ή πλημμελούς προθέρμανσης κατά την άσκηση.</a:t>
            </a:r>
          </a:p>
          <a:p>
            <a:r>
              <a:rPr lang="el-GR" dirty="0"/>
              <a:t>Ο μυς μπορεί να είναι αδύναμος λόγω προηγουμένου τραυματισμού και πλημμελούς αποκατάστασης.</a:t>
            </a:r>
          </a:p>
          <a:p>
            <a:r>
              <a:rPr lang="el-GR" dirty="0"/>
              <a:t>Ο μυς να έχει αναπτύξει ουλώδη ανελαστικό ιστό στο σημείο προηγούμενης θλάσεως, συνεπώς δεν έχει επουλωθεί σωστά.</a:t>
            </a:r>
          </a:p>
          <a:p>
            <a:r>
              <a:rPr lang="el-GR" dirty="0"/>
              <a:t>Ο μυς να έχει υπερφορτωθεί και έχει φθάσει σε μεγάλο σημείο κόπωσης.</a:t>
            </a:r>
          </a:p>
          <a:p>
            <a:r>
              <a:rPr lang="el-GR" dirty="0"/>
              <a:t>Σφικτοί μύες ή μύες εκτεθειμένοι σε ψύχος τραυματίζονται ευκολότερα.</a:t>
            </a:r>
          </a:p>
          <a:p>
            <a:r>
              <a:rPr lang="el-GR" dirty="0"/>
              <a:t>Στις περιπτώσεις που έχουμε ζημιά στον μυ από κατευθείαν χτύπημα διευκρινίζουμε ότι πρόκειται για θλάση από τοπική πλήξη.</a:t>
            </a:r>
          </a:p>
          <a:p>
            <a:endParaRPr lang="el-GR" dirty="0"/>
          </a:p>
        </p:txBody>
      </p:sp>
    </p:spTree>
    <p:extLst>
      <p:ext uri="{BB962C8B-B14F-4D97-AF65-F5344CB8AC3E}">
        <p14:creationId xmlns:p14="http://schemas.microsoft.com/office/powerpoint/2010/main" val="3817224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77795" y="2160589"/>
            <a:ext cx="8796207" cy="4697411"/>
          </a:xfrm>
        </p:spPr>
        <p:txBody>
          <a:bodyPr>
            <a:normAutofit fontScale="92500" lnSpcReduction="20000"/>
          </a:bodyPr>
          <a:lstStyle/>
          <a:p>
            <a:r>
              <a:rPr lang="el-GR" dirty="0"/>
              <a:t>Σημειώσεις σας</a:t>
            </a:r>
          </a:p>
          <a:p>
            <a:r>
              <a:rPr lang="en-US" dirty="0"/>
              <a:t>Meducation.gr</a:t>
            </a:r>
          </a:p>
          <a:p>
            <a:r>
              <a:rPr lang="en-US" dirty="0"/>
              <a:t>Google </a:t>
            </a:r>
            <a:r>
              <a:rPr lang="en-US" dirty="0" smtClean="0"/>
              <a:t>images</a:t>
            </a:r>
          </a:p>
          <a:p>
            <a:r>
              <a:rPr lang="en-US" dirty="0" smtClean="0"/>
              <a:t>https</a:t>
            </a:r>
            <a:r>
              <a:rPr lang="en-US" dirty="0"/>
              <a:t>://www.medlook.net/%CE%A0%CE%B5%CF%81%CE%B9%CE%B2%CE%AC%CE%BB%CE%BB%CE%BF%CE%BD-%CE%BA%CE%B1%CE%B9-%CF%85%CE%B3%CE%B5%CE%AF%CE%B1/2014-07-09-07-11-09-3345.html</a:t>
            </a:r>
          </a:p>
          <a:p>
            <a:r>
              <a:rPr lang="en-US" dirty="0"/>
              <a:t>http://www.iatropedia.gr/ygeia/tsimpimata-entomon-pos-tha-xerete-ti-sas-tsimpise-analoga-simadi-sto-derma-fotografies/60949/</a:t>
            </a:r>
          </a:p>
          <a:p>
            <a:r>
              <a:rPr lang="en-US" dirty="0">
                <a:hlinkClick r:id="rId2"/>
              </a:rPr>
              <a:t>http://www.flowmagazine.gr/first_aid_for_animal_bites_and_stings</a:t>
            </a:r>
            <a:r>
              <a:rPr lang="en-US" dirty="0" smtClean="0">
                <a:hlinkClick r:id="rId2"/>
              </a:rPr>
              <a:t>/</a:t>
            </a:r>
            <a:endParaRPr lang="en-US" dirty="0" smtClean="0"/>
          </a:p>
          <a:p>
            <a:r>
              <a:rPr lang="en-US" dirty="0"/>
              <a:t>http://www.newscreta.gr/%CF%85%CE%B3%CE%B5%CE%AF%CE%B1/%CF%84%CF%83%CE%B9%CE%BC%CF%80%CE%AE%CE%BC%CE%B1%CF%84%CE%B1-%CE%BA%CE%B1%CE%B9-%CE%B4%CE%B1%CE%B3%CE%BA%CF%8E%CE%BC%CE%B1%CF%84%CE%B1-%CE%B1%CF%80%CF%8C-%CE%AD%CE%BD%CF%84%CE%BF%CE%BC%CE%B1-%CF%83%CF%85%CE%BC%CF%80%CF%84%CF%8E%CE%BC%CE%B1%CF%84%CE%B1,-%CF%80%CF%81%CF%8E%CF%84%CE%B5%CF%82-%CE%B2%CE%BF%CE%AE%CE%B8%CE%B5%CE%B9%CE%B5%CF%82-%CE%BA%CE%B1%CE%B9-%CF%80%CF%81%CF%8C%CE%BB%CE%B7%CF%88%CE%B7.html</a:t>
            </a:r>
          </a:p>
          <a:p>
            <a:endParaRPr lang="en-US" dirty="0"/>
          </a:p>
          <a:p>
            <a:endParaRPr lang="el-GR" dirty="0"/>
          </a:p>
        </p:txBody>
      </p:sp>
    </p:spTree>
    <p:extLst>
      <p:ext uri="{BB962C8B-B14F-4D97-AF65-F5344CB8AC3E}">
        <p14:creationId xmlns:p14="http://schemas.microsoft.com/office/powerpoint/2010/main" val="184475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Συμπτώματα</a:t>
            </a:r>
            <a:br>
              <a:rPr lang="el-GR" dirty="0"/>
            </a:br>
            <a:endParaRPr lang="el-GR" dirty="0"/>
          </a:p>
        </p:txBody>
      </p:sp>
      <p:sp>
        <p:nvSpPr>
          <p:cNvPr id="3" name="Θέση περιεχομένου 2"/>
          <p:cNvSpPr>
            <a:spLocks noGrp="1"/>
          </p:cNvSpPr>
          <p:nvPr>
            <p:ph idx="1"/>
          </p:nvPr>
        </p:nvSpPr>
        <p:spPr>
          <a:xfrm>
            <a:off x="403654" y="1548715"/>
            <a:ext cx="8870348" cy="4492648"/>
          </a:xfrm>
        </p:spPr>
        <p:txBody>
          <a:bodyPr/>
          <a:lstStyle/>
          <a:p>
            <a:r>
              <a:rPr lang="el-GR" dirty="0"/>
              <a:t>Οι θλάσεις παρατηρούνται κυρίως στην περιοχή ένωσης του μυός με τον τένοντα και λιγότερο στην κύρια μάζα του. Κύρια συμπτώματα είναι:</a:t>
            </a:r>
          </a:p>
          <a:p>
            <a:r>
              <a:rPr lang="el-GR" dirty="0"/>
              <a:t>Άμεσος πόνος</a:t>
            </a:r>
          </a:p>
          <a:p>
            <a:r>
              <a:rPr lang="el-GR" dirty="0"/>
              <a:t>Πόνος κατά την ανάπαυση, που επιδεινώνεται με την προσπάθεια κίνησης του τραυματισμένου μυ</a:t>
            </a:r>
          </a:p>
          <a:p>
            <a:r>
              <a:rPr lang="el-GR" dirty="0"/>
              <a:t>Ανάπτυξη οιδήματος (πρηξίματος)</a:t>
            </a:r>
          </a:p>
          <a:p>
            <a:r>
              <a:rPr lang="el-GR" dirty="0"/>
              <a:t>Περιορισμός της κίνησης στις κοντινές αρθρώσεις</a:t>
            </a:r>
          </a:p>
          <a:p>
            <a:r>
              <a:rPr lang="el-GR" dirty="0"/>
              <a:t>Συχνά μπορεί άμεσα να παρατηρηθεί εκχύμωση (μελάνιασμα) στην περιοχή της θλάσης. Αυτό λέγεται και αιμάτωμα.</a:t>
            </a:r>
          </a:p>
          <a:p>
            <a:endParaRPr lang="el-GR" dirty="0"/>
          </a:p>
          <a:p>
            <a:endParaRPr lang="el-GR" dirty="0"/>
          </a:p>
        </p:txBody>
      </p:sp>
    </p:spTree>
    <p:extLst>
      <p:ext uri="{BB962C8B-B14F-4D97-AF65-F5344CB8AC3E}">
        <p14:creationId xmlns:p14="http://schemas.microsoft.com/office/powerpoint/2010/main" val="97052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Άμεση Αντιμετώπιση</a:t>
            </a:r>
            <a:br>
              <a:rPr lang="el-GR" dirty="0"/>
            </a:br>
            <a:endParaRPr lang="el-GR" dirty="0"/>
          </a:p>
        </p:txBody>
      </p:sp>
      <p:sp>
        <p:nvSpPr>
          <p:cNvPr id="3" name="Θέση περιεχομένου 2"/>
          <p:cNvSpPr>
            <a:spLocks noGrp="1"/>
          </p:cNvSpPr>
          <p:nvPr>
            <p:ph idx="1"/>
          </p:nvPr>
        </p:nvSpPr>
        <p:spPr/>
        <p:txBody>
          <a:bodyPr/>
          <a:lstStyle/>
          <a:p>
            <a:r>
              <a:rPr lang="el-GR" dirty="0"/>
              <a:t>Η πρώτη περίοδος μετά τον τραυματισμό είναι αποδεδειγμένα η πιο κρίσιμη στην σωστή αποκατάσταση του μυ. Συγκεκριμένα:</a:t>
            </a:r>
          </a:p>
          <a:p>
            <a:r>
              <a:rPr lang="el-GR" dirty="0"/>
              <a:t>Εφαρμογή των αρχών του R.I.C.E. (</a:t>
            </a:r>
            <a:r>
              <a:rPr lang="el-GR" dirty="0" err="1"/>
              <a:t>Rest</a:t>
            </a:r>
            <a:r>
              <a:rPr lang="el-GR" dirty="0"/>
              <a:t> - </a:t>
            </a:r>
            <a:r>
              <a:rPr lang="el-GR" dirty="0" err="1"/>
              <a:t>Ice</a:t>
            </a:r>
            <a:r>
              <a:rPr lang="el-GR" dirty="0"/>
              <a:t> – </a:t>
            </a:r>
            <a:r>
              <a:rPr lang="el-GR" dirty="0" err="1"/>
              <a:t>Compression</a:t>
            </a:r>
            <a:r>
              <a:rPr lang="el-GR" dirty="0"/>
              <a:t> - </a:t>
            </a:r>
            <a:r>
              <a:rPr lang="el-GR" dirty="0" err="1"/>
              <a:t>Elevation</a:t>
            </a:r>
            <a:r>
              <a:rPr lang="el-GR" dirty="0"/>
              <a:t> / ακινητοποίηση - </a:t>
            </a:r>
            <a:r>
              <a:rPr lang="el-GR" dirty="0" err="1"/>
              <a:t>παγοθεραπεία</a:t>
            </a:r>
            <a:r>
              <a:rPr lang="el-GR" dirty="0"/>
              <a:t> - συμπίεση - ανύψωση του μέλους) αμέσως μετά τον τραυματισμό</a:t>
            </a:r>
          </a:p>
          <a:p>
            <a:r>
              <a:rPr lang="el-GR" dirty="0"/>
              <a:t>Χρήση ναρθήκων ανάπαυσης</a:t>
            </a:r>
          </a:p>
          <a:p>
            <a:r>
              <a:rPr lang="el-GR" dirty="0"/>
              <a:t>Χορήγηση μη </a:t>
            </a:r>
            <a:r>
              <a:rPr lang="el-GR" dirty="0" err="1"/>
              <a:t>στεροειδών</a:t>
            </a:r>
            <a:r>
              <a:rPr lang="el-GR" dirty="0"/>
              <a:t> αντιφλεγμονωδών φαρμάκων</a:t>
            </a:r>
          </a:p>
          <a:p>
            <a:endParaRPr lang="el-GR" dirty="0"/>
          </a:p>
        </p:txBody>
      </p:sp>
    </p:spTree>
    <p:extLst>
      <p:ext uri="{BB962C8B-B14F-4D97-AF65-F5344CB8AC3E}">
        <p14:creationId xmlns:p14="http://schemas.microsoft.com/office/powerpoint/2010/main" val="321628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a:t>
            </a:r>
          </a:p>
        </p:txBody>
      </p:sp>
      <p:sp>
        <p:nvSpPr>
          <p:cNvPr id="3" name="Θέση περιεχομένου 2"/>
          <p:cNvSpPr>
            <a:spLocks noGrp="1"/>
          </p:cNvSpPr>
          <p:nvPr>
            <p:ph idx="1"/>
          </p:nvPr>
        </p:nvSpPr>
        <p:spPr>
          <a:xfrm>
            <a:off x="461319" y="1614617"/>
            <a:ext cx="8812683" cy="4426746"/>
          </a:xfrm>
        </p:spPr>
        <p:txBody>
          <a:bodyPr/>
          <a:lstStyle/>
          <a:p>
            <a:r>
              <a:rPr lang="el-GR" dirty="0"/>
              <a:t>Τις δύο πρώτες μέρες γίνεται τοποθέτηση πάγου στο σημείο ενδιαφέροντος. Ωστόσο, η ακινητοποίηση της περιοχής αυτής </a:t>
            </a:r>
            <a:r>
              <a:rPr lang="el-GR" dirty="0" err="1"/>
              <a:t>γι</a:t>
            </a:r>
            <a:r>
              <a:rPr lang="el-GR" dirty="0"/>
              <a:t> αυτό το χρονικό διάστημα είναι επιζήμια. Μελέτες έχουν δείξει ότι όταν η κινητοποίηση ξεκινάει νωρίς, έχουμε καλύτερη </a:t>
            </a:r>
            <a:r>
              <a:rPr lang="el-GR" dirty="0" err="1"/>
              <a:t>επαναγγείωση</a:t>
            </a:r>
            <a:r>
              <a:rPr lang="el-GR" dirty="0"/>
              <a:t> στην περιοχή, καλύτερη ανάπλαση αλλά και προσανατολισμό των μυϊκών ινών έτσι ώστε ο επουλωθείς μυς να επανέλθει στα επίπεδα ανθεκτικότητας του φυσιολογικού.</a:t>
            </a:r>
          </a:p>
          <a:p>
            <a:r>
              <a:rPr lang="el-GR" dirty="0"/>
              <a:t>Η φυσιοθεραπευτική αγωγή έχει σαν στόχο την αποσυμφόρηση της περιοχής από το αιμάτωμα / οίδημα και την βελτίωση της κινητικότητας με τοπική υποστήριξη των ιστών (περίδεση ή </a:t>
            </a:r>
            <a:r>
              <a:rPr lang="el-GR" dirty="0" err="1"/>
              <a:t>kinesiotaping</a:t>
            </a:r>
            <a:r>
              <a:rPr lang="el-GR" dirty="0"/>
              <a:t>)</a:t>
            </a:r>
          </a:p>
        </p:txBody>
      </p:sp>
    </p:spTree>
    <p:extLst>
      <p:ext uri="{BB962C8B-B14F-4D97-AF65-F5344CB8AC3E}">
        <p14:creationId xmlns:p14="http://schemas.microsoft.com/office/powerpoint/2010/main" val="236027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Αποκατάσταση</a:t>
            </a:r>
          </a:p>
        </p:txBody>
      </p:sp>
      <p:sp>
        <p:nvSpPr>
          <p:cNvPr id="3" name="Θέση περιεχομένου 2"/>
          <p:cNvSpPr>
            <a:spLocks noGrp="1"/>
          </p:cNvSpPr>
          <p:nvPr>
            <p:ph idx="1"/>
          </p:nvPr>
        </p:nvSpPr>
        <p:spPr>
          <a:xfrm>
            <a:off x="543697" y="1622855"/>
            <a:ext cx="8287265" cy="4418508"/>
          </a:xfrm>
        </p:spPr>
        <p:txBody>
          <a:bodyPr/>
          <a:lstStyle/>
          <a:p>
            <a:r>
              <a:rPr lang="el-GR" dirty="0"/>
              <a:t>Εκτός από ένα πρόγραμμα ήπιων διατάσεων αρχίζει σε αυτή την φάση και πρόγραμμα ενδυνάμωσης  με ισομετρικές ασκήσεις. Οι ασκήσεις δεν πρέπει ποτέ να ξεπερνούν τα όρια του πόνου ενώ οι αντιστάσεις αυξάνονται προοδευτικά.</a:t>
            </a:r>
          </a:p>
          <a:p>
            <a:r>
              <a:rPr lang="el-GR" dirty="0"/>
              <a:t>Σε γενικές γραμμές, στις θλάσεις 1ου βαθμού η αποθεραπεία διαρκεί 10 ημέρες περίπου ενώ στις θλάσεις 2ου βαθμού τουλάχιστον 3 εβδομάδες.</a:t>
            </a:r>
          </a:p>
          <a:p>
            <a:r>
              <a:rPr lang="el-GR" dirty="0"/>
              <a:t>Στις σοβαρότερες θλάσεις 2ου βαθμού όπως επίσης και στις 3ου βαθμού σε κάποιες περιπτώσεις χρήζουν και χειρουργικής αντιμετώπισης με σκοπό τη συρραφή του μυός.</a:t>
            </a:r>
          </a:p>
          <a:p>
            <a:endParaRPr lang="el-GR" dirty="0"/>
          </a:p>
          <a:p>
            <a:endParaRPr lang="el-GR" dirty="0"/>
          </a:p>
          <a:p>
            <a:endParaRPr lang="el-GR" dirty="0"/>
          </a:p>
        </p:txBody>
      </p:sp>
    </p:spTree>
    <p:extLst>
      <p:ext uri="{BB962C8B-B14F-4D97-AF65-F5344CB8AC3E}">
        <p14:creationId xmlns:p14="http://schemas.microsoft.com/office/powerpoint/2010/main" val="41870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ΚΑΤΑΓΜΑΤΑ</a:t>
            </a:r>
            <a:br>
              <a:rPr lang="el-GR" dirty="0"/>
            </a:br>
            <a:endParaRPr lang="el-GR" dirty="0"/>
          </a:p>
        </p:txBody>
      </p:sp>
      <p:sp>
        <p:nvSpPr>
          <p:cNvPr id="3" name="Θέση περιεχομένου 2"/>
          <p:cNvSpPr>
            <a:spLocks noGrp="1"/>
          </p:cNvSpPr>
          <p:nvPr>
            <p:ph idx="1"/>
          </p:nvPr>
        </p:nvSpPr>
        <p:spPr>
          <a:xfrm>
            <a:off x="677335" y="2160589"/>
            <a:ext cx="4784352" cy="3880773"/>
          </a:xfrm>
        </p:spPr>
        <p:txBody>
          <a:bodyPr/>
          <a:lstStyle/>
          <a:p>
            <a:r>
              <a:rPr lang="el-GR" dirty="0"/>
              <a:t>Τι είναι το κάταγμα;</a:t>
            </a:r>
          </a:p>
          <a:p>
            <a:pPr marL="0" indent="0">
              <a:buNone/>
            </a:pPr>
            <a:r>
              <a:rPr lang="el-GR" dirty="0"/>
              <a:t>Κάταγμα είναι η μερική ή ολική λύση της συνέχειας ενός οστού μετά από άσκηση δύναμης. Τα οστά είναι πολύ σκληρά αλλά και ελαστικά, με σκοπό να μπορούν να αντέξουν αρκετά μεγάλο φορτίο πριν υποστούν κάταγμα.</a:t>
            </a:r>
          </a:p>
          <a:p>
            <a:endParaRPr lang="el-GR" dirty="0"/>
          </a:p>
        </p:txBody>
      </p:sp>
      <p:pic>
        <p:nvPicPr>
          <p:cNvPr id="3074" name="Picture 2" descr="κατάγματα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183" y="1469883"/>
            <a:ext cx="1335473" cy="448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54037"/>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TotalTime>
  <Words>2871</Words>
  <Application>Microsoft Office PowerPoint</Application>
  <PresentationFormat>Ευρεία οθόνη</PresentationFormat>
  <Paragraphs>199</Paragraphs>
  <Slides>40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Calibri</vt:lpstr>
      <vt:lpstr>Trebuchet MS</vt:lpstr>
      <vt:lpstr>Wingdings</vt:lpstr>
      <vt:lpstr>Wingdings 3</vt:lpstr>
      <vt:lpstr>Όψη</vt:lpstr>
      <vt:lpstr>PROJECT</vt:lpstr>
      <vt:lpstr>ΘΛΑΣΕΙΣ</vt:lpstr>
      <vt:lpstr>Οι τρεις κατηγορίες των θλάσεων</vt:lpstr>
      <vt:lpstr>Αίτια</vt:lpstr>
      <vt:lpstr>Συμπτώματα </vt:lpstr>
      <vt:lpstr>Άμεση Αντιμετώπιση </vt:lpstr>
      <vt:lpstr>Θεραπεία</vt:lpstr>
      <vt:lpstr>Αποκατάσταση</vt:lpstr>
      <vt:lpstr>ΚΑΤΑΓΜΑΤΑ </vt:lpstr>
      <vt:lpstr>Είδη καταγμάτων</vt:lpstr>
      <vt:lpstr>Είδη καταγμάτων</vt:lpstr>
      <vt:lpstr>Αίτια </vt:lpstr>
      <vt:lpstr>Συμπτώματα</vt:lpstr>
      <vt:lpstr>Άμεση Αντιμετώπιση </vt:lpstr>
      <vt:lpstr>Θεραπεία-Είδη θεραπείας</vt:lpstr>
      <vt:lpstr>Είδη θεραπείας  </vt:lpstr>
      <vt:lpstr>Αποκατάσταση </vt:lpstr>
      <vt:lpstr>Καρδιοπνευμονική Ανάληψη  (ΚΑΡ.Π.Α.)  Η βασική αρχή (η αλυσίδα επιβίωσης) είναι: </vt:lpstr>
      <vt:lpstr>Τι είναι η καρδιοπνευμονική ανάνηψη; </vt:lpstr>
      <vt:lpstr>Πότε εφαρμόζουμε ΚΑΡΠΑ;</vt:lpstr>
      <vt:lpstr>Ο αλγόριθμος της Καρδιοπνευμονικής Αναζωογόνησης: </vt:lpstr>
      <vt:lpstr>Παρουσίαση του PowerPoint</vt:lpstr>
      <vt:lpstr>Θωρακικές συμπιέσεις  </vt:lpstr>
      <vt:lpstr>Εμφυσήσεις διάσωσης </vt:lpstr>
      <vt:lpstr>Σταματήστε μόνον όταν: </vt:lpstr>
      <vt:lpstr>Πρώτες βοήθειες ​για τα δαγκώματα</vt:lpstr>
      <vt:lpstr>Παρουσίαση του PowerPoint</vt:lpstr>
      <vt:lpstr>Παρουσίαση του PowerPoint</vt:lpstr>
      <vt:lpstr>Παρουσίαση του PowerPoint</vt:lpstr>
      <vt:lpstr>Πρόληψη από δαγκώματα και τσιμπήματα</vt:lpstr>
      <vt:lpstr>Παρουσίαση του PowerPoint</vt:lpstr>
      <vt:lpstr>Παρουσίαση του PowerPoint</vt:lpstr>
      <vt:lpstr>Παρουσίαση του PowerPoint</vt:lpstr>
      <vt:lpstr>Συμπτώματα </vt:lpstr>
      <vt:lpstr>Αιμορραγίες </vt:lpstr>
      <vt:lpstr>Πρώτες Βοήθεις Εξωτερικών Αιμορραγιών</vt:lpstr>
      <vt:lpstr>Παρουσίαση του PowerPoint</vt:lpstr>
      <vt:lpstr>Πρώτες Βοήθειες Ρινορραγιών </vt:lpstr>
      <vt:lpstr>Πρώτες Βοήθειες Εγκεφαλικών Αιμορραγιών </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dc:title>
  <dc:creator>Platon Petridis</dc:creator>
  <cp:lastModifiedBy>Platon Petridis</cp:lastModifiedBy>
  <cp:revision>12</cp:revision>
  <dcterms:created xsi:type="dcterms:W3CDTF">2018-01-23T20:32:46Z</dcterms:created>
  <dcterms:modified xsi:type="dcterms:W3CDTF">2018-01-24T21:42:09Z</dcterms:modified>
</cp:coreProperties>
</file>